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3"/>
    <p:sldMasterId id="2147483658" r:id="rId4"/>
    <p:sldMasterId id="2147483663" r:id="rId5"/>
    <p:sldMasterId id="2147483668" r:id="rId6"/>
    <p:sldMasterId id="2147483673" r:id="rId7"/>
    <p:sldMasterId id="2147483678" r:id="rId8"/>
    <p:sldMasterId id="2147483683" r:id="rId9"/>
    <p:sldMasterId id="2147483688" r:id="rId10"/>
    <p:sldMasterId id="2147483693" r:id="rId11"/>
    <p:sldMasterId id="2147483698" r:id="rId12"/>
    <p:sldMasterId id="2147483703" r:id="rId13"/>
    <p:sldMasterId id="2147483708" r:id="rId14"/>
    <p:sldMasterId id="2147483713" r:id="rId15"/>
    <p:sldMasterId id="2147483718" r:id="rId16"/>
  </p:sldMasterIdLst>
  <p:notesMasterIdLst>
    <p:notesMasterId r:id="rId19"/>
  </p:notesMasterIdLst>
  <p:handoutMasterIdLst>
    <p:handoutMasterId r:id="rId90"/>
  </p:handoutMasterIdLst>
  <p:sldIdLst>
    <p:sldId id="458" r:id="rId17"/>
    <p:sldId id="257" r:id="rId18"/>
    <p:sldId id="454" r:id="rId20"/>
    <p:sldId id="452" r:id="rId21"/>
    <p:sldId id="453" r:id="rId22"/>
    <p:sldId id="464" r:id="rId23"/>
    <p:sldId id="557" r:id="rId24"/>
    <p:sldId id="465" r:id="rId25"/>
    <p:sldId id="589" r:id="rId26"/>
    <p:sldId id="560" r:id="rId27"/>
    <p:sldId id="558" r:id="rId28"/>
    <p:sldId id="672" r:id="rId29"/>
    <p:sldId id="564" r:id="rId30"/>
    <p:sldId id="591" r:id="rId31"/>
    <p:sldId id="593" r:id="rId32"/>
    <p:sldId id="807" r:id="rId33"/>
    <p:sldId id="808" r:id="rId34"/>
    <p:sldId id="1015" r:id="rId35"/>
    <p:sldId id="592" r:id="rId36"/>
    <p:sldId id="594" r:id="rId37"/>
    <p:sldId id="810" r:id="rId38"/>
    <p:sldId id="811" r:id="rId39"/>
    <p:sldId id="812" r:id="rId40"/>
    <p:sldId id="814" r:id="rId41"/>
    <p:sldId id="815" r:id="rId42"/>
    <p:sldId id="816" r:id="rId43"/>
    <p:sldId id="817" r:id="rId44"/>
    <p:sldId id="818" r:id="rId45"/>
    <p:sldId id="900" r:id="rId46"/>
    <p:sldId id="968" r:id="rId47"/>
    <p:sldId id="901" r:id="rId48"/>
    <p:sldId id="903" r:id="rId49"/>
    <p:sldId id="904" r:id="rId50"/>
    <p:sldId id="820" r:id="rId51"/>
    <p:sldId id="821" r:id="rId52"/>
    <p:sldId id="1063" r:id="rId53"/>
    <p:sldId id="819" r:id="rId54"/>
    <p:sldId id="732" r:id="rId55"/>
    <p:sldId id="836" r:id="rId56"/>
    <p:sldId id="842" r:id="rId57"/>
    <p:sldId id="837" r:id="rId58"/>
    <p:sldId id="838" r:id="rId59"/>
    <p:sldId id="841" r:id="rId60"/>
    <p:sldId id="835" r:id="rId61"/>
    <p:sldId id="640" r:id="rId62"/>
    <p:sldId id="642" r:id="rId63"/>
    <p:sldId id="970" r:id="rId64"/>
    <p:sldId id="969" r:id="rId65"/>
    <p:sldId id="641" r:id="rId66"/>
    <p:sldId id="823" r:id="rId67"/>
    <p:sldId id="575" r:id="rId68"/>
    <p:sldId id="577" r:id="rId69"/>
    <p:sldId id="578" r:id="rId70"/>
    <p:sldId id="579" r:id="rId71"/>
    <p:sldId id="580" r:id="rId72"/>
    <p:sldId id="581" r:id="rId73"/>
    <p:sldId id="582" r:id="rId74"/>
    <p:sldId id="604" r:id="rId75"/>
    <p:sldId id="583" r:id="rId76"/>
    <p:sldId id="584" r:id="rId77"/>
    <p:sldId id="843" r:id="rId78"/>
    <p:sldId id="676" r:id="rId79"/>
    <p:sldId id="677" r:id="rId80"/>
    <p:sldId id="678" r:id="rId81"/>
    <p:sldId id="844" r:id="rId82"/>
    <p:sldId id="1094" r:id="rId83"/>
    <p:sldId id="1095" r:id="rId84"/>
    <p:sldId id="1096" r:id="rId85"/>
    <p:sldId id="1097" r:id="rId86"/>
    <p:sldId id="1098" r:id="rId87"/>
    <p:sldId id="1099" r:id="rId88"/>
    <p:sldId id="286" r:id="rId89"/>
  </p:sldIdLst>
  <p:sldSz cx="12190095" cy="6859270"/>
  <p:notesSz cx="6858000" cy="9144000"/>
  <p:embeddedFontLst>
    <p:embeddedFont>
      <p:font typeface="黑体" panose="02010609060101010101" pitchFamily="49" charset="-122"/>
      <p:regular r:id="rId94"/>
    </p:embeddedFont>
    <p:embeddedFont>
      <p:font typeface="微软雅黑" panose="020B0503020204020204" pitchFamily="34" charset="-122"/>
      <p:regular r:id="rId95"/>
    </p:embeddedFon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Arial Unicode MS" panose="020B0604020202020204" pitchFamily="34" charset="-122"/>
      <p:regular r:id="rId100"/>
    </p:embeddedFont>
    <p:embeddedFont>
      <p:font typeface="华文行楷" panose="02010800040101010101" pitchFamily="2" charset="-122"/>
      <p:regular r:id="rId101"/>
    </p:embeddedFont>
    <p:embeddedFont>
      <p:font typeface="Calibri Light" panose="020F0302020204030204" charset="0"/>
      <p:regular r:id="rId102"/>
      <p:italic r:id="rId103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C3C3C3"/>
    <a:srgbClr val="FFFFFF"/>
    <a:srgbClr val="FFC000"/>
    <a:srgbClr val="FFD966"/>
    <a:srgbClr val="EF8D4B"/>
    <a:srgbClr val="F79431"/>
    <a:srgbClr val="FFC207"/>
    <a:srgbClr val="FFEDB7"/>
    <a:srgbClr val="A1C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2122" autoAdjust="0"/>
  </p:normalViewPr>
  <p:slideViewPr>
    <p:cSldViewPr>
      <p:cViewPr varScale="1">
        <p:scale>
          <a:sx n="114" d="100"/>
          <a:sy n="114" d="100"/>
        </p:scale>
        <p:origin x="-474" y="-96"/>
      </p:cViewPr>
      <p:guideLst>
        <p:guide orient="horz" pos="2129"/>
        <p:guide pos="38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6.fntdata"/><Relationship Id="rId98" Type="http://schemas.openxmlformats.org/officeDocument/2006/relationships/font" Target="fonts/font5.fntdata"/><Relationship Id="rId97" Type="http://schemas.openxmlformats.org/officeDocument/2006/relationships/font" Target="fonts/font4.fntdata"/><Relationship Id="rId96" Type="http://schemas.openxmlformats.org/officeDocument/2006/relationships/font" Target="fonts/font3.fntdata"/><Relationship Id="rId95" Type="http://schemas.openxmlformats.org/officeDocument/2006/relationships/font" Target="fonts/font2.fntdata"/><Relationship Id="rId94" Type="http://schemas.openxmlformats.org/officeDocument/2006/relationships/font" Target="fonts/font1.fntdata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handoutMaster" Target="handoutMasters/handoutMaster1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2.xml"/><Relationship Id="rId88" Type="http://schemas.openxmlformats.org/officeDocument/2006/relationships/slide" Target="slides/slide71.xml"/><Relationship Id="rId87" Type="http://schemas.openxmlformats.org/officeDocument/2006/relationships/slide" Target="slides/slide70.xml"/><Relationship Id="rId86" Type="http://schemas.openxmlformats.org/officeDocument/2006/relationships/slide" Target="slides/slide69.xml"/><Relationship Id="rId85" Type="http://schemas.openxmlformats.org/officeDocument/2006/relationships/slide" Target="slides/slide68.xml"/><Relationship Id="rId84" Type="http://schemas.openxmlformats.org/officeDocument/2006/relationships/slide" Target="slides/slide67.xml"/><Relationship Id="rId83" Type="http://schemas.openxmlformats.org/officeDocument/2006/relationships/slide" Target="slides/slide66.xml"/><Relationship Id="rId82" Type="http://schemas.openxmlformats.org/officeDocument/2006/relationships/slide" Target="slides/slide65.xml"/><Relationship Id="rId81" Type="http://schemas.openxmlformats.org/officeDocument/2006/relationships/slide" Target="slides/slide64.xml"/><Relationship Id="rId80" Type="http://schemas.openxmlformats.org/officeDocument/2006/relationships/slide" Target="slides/slide63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2.xml"/><Relationship Id="rId78" Type="http://schemas.openxmlformats.org/officeDocument/2006/relationships/slide" Target="slides/slide61.xml"/><Relationship Id="rId77" Type="http://schemas.openxmlformats.org/officeDocument/2006/relationships/slide" Target="slides/slide60.xml"/><Relationship Id="rId76" Type="http://schemas.openxmlformats.org/officeDocument/2006/relationships/slide" Target="slides/slide59.xml"/><Relationship Id="rId75" Type="http://schemas.openxmlformats.org/officeDocument/2006/relationships/slide" Target="slides/slide58.xml"/><Relationship Id="rId74" Type="http://schemas.openxmlformats.org/officeDocument/2006/relationships/slide" Target="slides/slide57.xml"/><Relationship Id="rId73" Type="http://schemas.openxmlformats.org/officeDocument/2006/relationships/slide" Target="slides/slide56.xml"/><Relationship Id="rId72" Type="http://schemas.openxmlformats.org/officeDocument/2006/relationships/slide" Target="slides/slide55.xml"/><Relationship Id="rId71" Type="http://schemas.openxmlformats.org/officeDocument/2006/relationships/slide" Target="slides/slide54.xml"/><Relationship Id="rId70" Type="http://schemas.openxmlformats.org/officeDocument/2006/relationships/slide" Target="slides/slide53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2.xml"/><Relationship Id="rId68" Type="http://schemas.openxmlformats.org/officeDocument/2006/relationships/slide" Target="slides/slide51.xml"/><Relationship Id="rId67" Type="http://schemas.openxmlformats.org/officeDocument/2006/relationships/slide" Target="slides/slide50.xml"/><Relationship Id="rId66" Type="http://schemas.openxmlformats.org/officeDocument/2006/relationships/slide" Target="slides/slide49.xml"/><Relationship Id="rId65" Type="http://schemas.openxmlformats.org/officeDocument/2006/relationships/slide" Target="slides/slide48.xml"/><Relationship Id="rId64" Type="http://schemas.openxmlformats.org/officeDocument/2006/relationships/slide" Target="slides/slide47.xml"/><Relationship Id="rId63" Type="http://schemas.openxmlformats.org/officeDocument/2006/relationships/slide" Target="slides/slide46.xml"/><Relationship Id="rId62" Type="http://schemas.openxmlformats.org/officeDocument/2006/relationships/slide" Target="slides/slide45.xml"/><Relationship Id="rId61" Type="http://schemas.openxmlformats.org/officeDocument/2006/relationships/slide" Target="slides/slide44.xml"/><Relationship Id="rId60" Type="http://schemas.openxmlformats.org/officeDocument/2006/relationships/slide" Target="slides/slide4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2.xml"/><Relationship Id="rId58" Type="http://schemas.openxmlformats.org/officeDocument/2006/relationships/slide" Target="slides/slide41.xml"/><Relationship Id="rId57" Type="http://schemas.openxmlformats.org/officeDocument/2006/relationships/slide" Target="slides/slide40.xml"/><Relationship Id="rId56" Type="http://schemas.openxmlformats.org/officeDocument/2006/relationships/slide" Target="slides/slide39.xml"/><Relationship Id="rId55" Type="http://schemas.openxmlformats.org/officeDocument/2006/relationships/slide" Target="slides/slide38.xml"/><Relationship Id="rId54" Type="http://schemas.openxmlformats.org/officeDocument/2006/relationships/slide" Target="slides/slide37.xml"/><Relationship Id="rId53" Type="http://schemas.openxmlformats.org/officeDocument/2006/relationships/slide" Target="slides/slide36.xml"/><Relationship Id="rId52" Type="http://schemas.openxmlformats.org/officeDocument/2006/relationships/slide" Target="slides/slide35.xml"/><Relationship Id="rId51" Type="http://schemas.openxmlformats.org/officeDocument/2006/relationships/slide" Target="slides/slide34.xml"/><Relationship Id="rId50" Type="http://schemas.openxmlformats.org/officeDocument/2006/relationships/slide" Target="slides/slide3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2.xml"/><Relationship Id="rId48" Type="http://schemas.openxmlformats.org/officeDocument/2006/relationships/slide" Target="slides/slide31.xml"/><Relationship Id="rId47" Type="http://schemas.openxmlformats.org/officeDocument/2006/relationships/slide" Target="slides/slide30.xml"/><Relationship Id="rId46" Type="http://schemas.openxmlformats.org/officeDocument/2006/relationships/slide" Target="slides/slide29.xml"/><Relationship Id="rId45" Type="http://schemas.openxmlformats.org/officeDocument/2006/relationships/slide" Target="slides/slide28.xml"/><Relationship Id="rId44" Type="http://schemas.openxmlformats.org/officeDocument/2006/relationships/slide" Target="slides/slide27.xml"/><Relationship Id="rId43" Type="http://schemas.openxmlformats.org/officeDocument/2006/relationships/slide" Target="slides/slide26.xml"/><Relationship Id="rId42" Type="http://schemas.openxmlformats.org/officeDocument/2006/relationships/slide" Target="slides/slide25.xml"/><Relationship Id="rId41" Type="http://schemas.openxmlformats.org/officeDocument/2006/relationships/slide" Target="slides/slide24.xml"/><Relationship Id="rId40" Type="http://schemas.openxmlformats.org/officeDocument/2006/relationships/slide" Target="slides/slide2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2.xml"/><Relationship Id="rId38" Type="http://schemas.openxmlformats.org/officeDocument/2006/relationships/slide" Target="slides/slide21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4" Type="http://schemas.openxmlformats.org/officeDocument/2006/relationships/slide" Target="slides/slide7.xml"/><Relationship Id="rId23" Type="http://schemas.openxmlformats.org/officeDocument/2006/relationships/slide" Target="slides/slide6.xml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0" Type="http://schemas.openxmlformats.org/officeDocument/2006/relationships/slide" Target="slides/slide3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2.xml"/><Relationship Id="rId17" Type="http://schemas.openxmlformats.org/officeDocument/2006/relationships/slide" Target="slides/slide1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3" Type="http://schemas.openxmlformats.org/officeDocument/2006/relationships/font" Target="fonts/font10.fntdata"/><Relationship Id="rId102" Type="http://schemas.openxmlformats.org/officeDocument/2006/relationships/font" Target="fonts/font9.fntdata"/><Relationship Id="rId101" Type="http://schemas.openxmlformats.org/officeDocument/2006/relationships/font" Target="fonts/font8.fntdata"/><Relationship Id="rId100" Type="http://schemas.openxmlformats.org/officeDocument/2006/relationships/font" Target="fonts/font7.fntdata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9CD06-4AE2-4DC0-9132-F1AF5752DD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A6215-2194-424A-A04A-FA7C7EBE190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80319-5A5B-4EB9-AD60-149102EA10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http://deeplearning.net/tutorial/contents.html</a:t>
            </a:r>
            <a:endParaRPr lang="zh-CN" altLang="en-US"/>
          </a:p>
          <a:p>
            <a:r>
              <a:rPr lang="zh-CN" altLang="en-US"/>
              <a:t>http://www.cnblogs.com/tornadomeet/p/3439503.html</a:t>
            </a:r>
            <a:endParaRPr lang="zh-CN" altLang="en-US"/>
          </a:p>
          <a:p>
            <a:r>
              <a:rPr lang="zh-CN" altLang="en-US"/>
              <a:t>http://cs.stanford.edu/people/karpathy/deepimagesent/</a:t>
            </a:r>
            <a:endParaRPr lang="zh-CN" altLang="en-US"/>
          </a:p>
          <a:p>
            <a:r>
              <a:rPr lang="zh-CN" altLang="en-US"/>
              <a:t>http://www.wildml.com/2015/09/recurrent-neural-networks-tutorial-part-1-introduction-to-rnns/</a:t>
            </a:r>
            <a:endParaRPr lang="zh-CN" altLang="en-US"/>
          </a:p>
          <a:p>
            <a:r>
              <a:rPr lang="zh-CN" altLang="en-US"/>
              <a:t>http://colah.github.io/posts/2015-08-Understanding-LSTMs/</a:t>
            </a:r>
            <a:endParaRPr lang="zh-CN" altLang="en-US"/>
          </a:p>
          <a:p>
            <a:r>
              <a:rPr lang="zh-CN" altLang="en-US"/>
              <a:t>http://colah.github.io/</a:t>
            </a:r>
            <a:endParaRPr lang="zh-CN" altLang="en-US"/>
          </a:p>
          <a:p>
            <a:r>
              <a:rPr lang="zh-CN" altLang="en-US"/>
              <a:t>http://www.wildml.com/2015/10/recurrent-neural-networks-tutorial-part-3-backpropagation-through-time-and-vanishing-gradients/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http://blog.csdn.net/heyongluoyao8/article/details/48636251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http://blog.csdn.net/heyongluoyao8/article/details/48636251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有一个样本数</a:t>
            </a:r>
            <a:r>
              <a:rPr lang="zh-CN" altLang="en-US" dirty="0" smtClean="0"/>
              <a:t>据输入</a:t>
            </a:r>
            <a:r>
              <a:rPr lang="en-US" altLang="zh-CN" dirty="0" smtClean="0"/>
              <a:t>(</a:t>
            </a:r>
            <a:r>
              <a:rPr lang="zh-CN" altLang="en-US" dirty="0" smtClean="0"/>
              <a:t>问题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zh-CN" altLang="en-US" dirty="0"/>
              <a:t>数据有三个特征属性，通过两个转换层</a:t>
            </a:r>
            <a:r>
              <a:rPr lang="en-US" altLang="zh-CN" dirty="0"/>
              <a:t>(</a:t>
            </a:r>
            <a:r>
              <a:rPr lang="zh-CN" altLang="en-US" dirty="0"/>
              <a:t>隐层</a:t>
            </a:r>
            <a:r>
              <a:rPr lang="en-US" altLang="zh-CN" dirty="0"/>
              <a:t>)</a:t>
            </a:r>
            <a:r>
              <a:rPr lang="zh-CN" altLang="en-US" dirty="0"/>
              <a:t>进行数据预测转换，最终得到一个数据输出</a:t>
            </a:r>
            <a:endParaRPr lang="zh-CN" altLang="en-US" dirty="0"/>
          </a:p>
          <a:p>
            <a:r>
              <a:rPr lang="zh-CN" altLang="en-US" dirty="0"/>
              <a:t>可见层：</a:t>
            </a:r>
            <a:r>
              <a:rPr lang="en-US" altLang="zh-CN" dirty="0"/>
              <a:t>Input Layer</a:t>
            </a:r>
            <a:r>
              <a:rPr lang="zh-CN" altLang="en-US" dirty="0"/>
              <a:t>和</a:t>
            </a:r>
            <a:r>
              <a:rPr lang="en-US" altLang="zh-CN" dirty="0" err="1"/>
              <a:t>Ouput</a:t>
            </a:r>
            <a:r>
              <a:rPr lang="en-US" altLang="zh-CN" dirty="0"/>
              <a:t> Layer</a:t>
            </a:r>
            <a:endParaRPr lang="en-US" altLang="zh-CN" dirty="0"/>
          </a:p>
          <a:p>
            <a:r>
              <a:rPr lang="zh-CN" altLang="en-US" dirty="0"/>
              <a:t>隐层</a:t>
            </a:r>
            <a:r>
              <a:rPr lang="en-US" altLang="zh-CN" dirty="0"/>
              <a:t>: Hidden Layer </a:t>
            </a:r>
            <a:r>
              <a:rPr lang="zh-CN" altLang="en-US" dirty="0"/>
              <a:t>中间层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91312-D7D7-4555-9598-3C8B2565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50950"/>
            <a:ext cx="11178540" cy="5014595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 userDrawn="1"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 userDrawn="1"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 userDrawn="1"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566" y="330273"/>
            <a:ext cx="871610" cy="294385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334566" cy="69349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12071869" y="189434"/>
            <a:ext cx="118543" cy="432048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0461179" y="165868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</a:t>
            </a:r>
            <a:r>
              <a:rPr lang="zh-CN" altLang="en-US" sz="1200" dirty="0">
                <a:solidFill>
                  <a:srgbClr val="00AEE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在线教育领导品牌</a:t>
            </a:r>
            <a:endParaRPr lang="zh-CN" altLang="en-US" sz="1200" dirty="0">
              <a:solidFill>
                <a:srgbClr val="00AEE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551590" y="406038"/>
            <a:ext cx="2479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EDUCATION TO CREATE A BRIGHT FUTURE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3400" y="1282065"/>
            <a:ext cx="11178540" cy="4983480"/>
          </a:xfrm>
        </p:spPr>
        <p:txBody>
          <a:bodyPr/>
          <a:lstStyle>
            <a:lvl1pPr eaLnBrk="1" fontAlgn="auto" latinLnBrk="0" hangingPunct="1">
              <a:lnSpc>
                <a:spcPct val="150000"/>
              </a:lnSpc>
              <a:buSzPct val="80000"/>
              <a:buFontTx/>
              <a:buBlip>
                <a:blip r:embed="rId3"/>
              </a:buBlip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latinLnBrk="0" hangingPunct="1">
              <a:lnSpc>
                <a:spcPct val="150000"/>
              </a:lnSpc>
              <a:buSzPct val="100000"/>
              <a:buFontTx/>
              <a:buBlip>
                <a:blip r:embed="rId4"/>
              </a:buBlip>
              <a:defRPr sz="2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latinLnBrk="0" hangingPunct="1">
              <a:lnSpc>
                <a:spcPct val="150000"/>
              </a:lnSpc>
              <a:buClr>
                <a:schemeClr val="tx2"/>
              </a:buClr>
              <a:buSzPct val="85000"/>
              <a:buFontTx/>
              <a:buBlip>
                <a:blip r:embed="rId5"/>
              </a:buBlip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24765" y="6480175"/>
            <a:ext cx="12117705" cy="421640"/>
            <a:chOff x="-40" y="10165"/>
            <a:chExt cx="19235" cy="664"/>
          </a:xfrm>
        </p:grpSpPr>
        <p:sp>
          <p:nvSpPr>
            <p:cNvPr id="10" name="矩形 9"/>
            <p:cNvSpPr/>
            <p:nvPr userDrawn="1"/>
          </p:nvSpPr>
          <p:spPr>
            <a:xfrm>
              <a:off x="3" y="10561"/>
              <a:ext cx="17507" cy="2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可选过程 10"/>
            <p:cNvSpPr/>
            <p:nvPr userDrawn="1"/>
          </p:nvSpPr>
          <p:spPr>
            <a:xfrm>
              <a:off x="17651" y="10165"/>
              <a:ext cx="1545" cy="641"/>
            </a:xfrm>
            <a:prstGeom prst="flowChartAlternate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-40" y="10486"/>
              <a:ext cx="17578" cy="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752475"/>
          </a:xfrm>
        </p:spPr>
        <p:txBody>
          <a:bodyPr/>
          <a:lstStyle>
            <a:lvl1pPr algn="ctr"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95027" y="6451041"/>
            <a:ext cx="9361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432915B-D1EE-487E-8AD7-1B72CA128E11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1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12.xml.rels><?xml version="1.0" encoding="UTF-8" standalone="yes"?>
<Relationships xmlns="http://schemas.openxmlformats.org/package/2006/relationships"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/Relationships>
</file>

<file path=ppt/slideMasters/_rels/slideMaster14.xml.rels><?xml version="1.0" encoding="UTF-8" standalone="yes"?>
<Relationships xmlns="http://schemas.openxmlformats.org/package/2006/relationships"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/Relationships>
</file>

<file path=ppt/slideMasters/_rels/slideMaster15.xml.rels><?xml version="1.0" encoding="UTF-8" standalone="yes"?>
<Relationships xmlns="http://schemas.openxmlformats.org/package/2006/relationships"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4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4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4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C4E7F47-A825-41A1-8532-6D49258A7E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tensorflow.org/api_docs/python/tf/train/NanTensorHook" TargetMode="External"/><Relationship Id="rId2" Type="http://schemas.openxmlformats.org/officeDocument/2006/relationships/hyperlink" Target="https://tensorflow.google.cn/versions/r1.4/api_docs/python/tf/train/StopAtStepHook" TargetMode="External"/><Relationship Id="rId1" Type="http://schemas.openxmlformats.org/officeDocument/2006/relationships/hyperlink" Target="https://www.tensorflow.org/api_docs/python/tf/train/StopAtStepHook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ts val="4200"/>
              </a:lnSpc>
            </a:pPr>
            <a:r>
              <a:rPr lang="zh-CN" altLang="en-US" sz="3600">
                <a:latin typeface="华文行楷" panose="02010800040101010101" pitchFamily="2" charset="-122"/>
                <a:ea typeface="华文行楷" panose="02010800040101010101" pitchFamily="2" charset="-122"/>
              </a:rPr>
              <a:t>本课件包括演示文稿、示例、代码、题库、视频和声音等内容，北风网和讲师拥有完全知识产权；只限于善意学习者在本课程使用，不得在课程范围外向任何第三方散播。任何其他人或者机构不得盗版、复制、仿造其中的创意和内容，我们保留一切通过法律手段追究违反者的权利。</a:t>
            </a:r>
            <a:endParaRPr lang="en-US" altLang="zh-CN" sz="36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zh-CN" altLang="en-US" sz="3600">
                <a:latin typeface="华文行楷" panose="02010800040101010101" pitchFamily="2" charset="-122"/>
                <a:ea typeface="华文行楷" panose="02010800040101010101" pitchFamily="2" charset="-122"/>
              </a:rPr>
              <a:t>课程详情请咨询</a:t>
            </a:r>
            <a:endParaRPr lang="en-US" altLang="zh-CN" sz="36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lvl="1">
              <a:lnSpc>
                <a:spcPts val="4200"/>
              </a:lnSpc>
            </a:pPr>
            <a:r>
              <a:rPr lang="zh-CN" altLang="en-US" sz="3200">
                <a:latin typeface="华文行楷" panose="02010800040101010101" pitchFamily="2" charset="-122"/>
                <a:ea typeface="华文行楷" panose="02010800040101010101" pitchFamily="2" charset="-122"/>
              </a:rPr>
              <a:t>微信公众号：北风教育</a:t>
            </a:r>
            <a:endParaRPr lang="en-US" altLang="zh-CN" sz="320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lvl="1">
              <a:lnSpc>
                <a:spcPts val="4200"/>
              </a:lnSpc>
            </a:pPr>
            <a:r>
              <a:rPr lang="zh-CN" altLang="en-US" sz="3200">
                <a:latin typeface="华文行楷" panose="02010800040101010101" pitchFamily="2" charset="-122"/>
                <a:ea typeface="华文行楷" panose="02010800040101010101" pitchFamily="2" charset="-122"/>
              </a:rPr>
              <a:t>官方网址：</a:t>
            </a:r>
            <a:r>
              <a:rPr lang="en-US" altLang="zh-CN" sz="3200">
                <a:latin typeface="华文行楷" panose="02010800040101010101" pitchFamily="2" charset="-122"/>
                <a:ea typeface="华文行楷" panose="02010800040101010101" pitchFamily="2" charset="-122"/>
              </a:rPr>
              <a:t>http://www.ibeifeng.com/</a:t>
            </a:r>
            <a:endParaRPr lang="zh-CN" altLang="en-US" sz="320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/>
              <a:t>法律声明</a:t>
            </a:r>
            <a:endParaRPr lang="zh-CN" altLang="en-US" sz="4400"/>
          </a:p>
        </p:txBody>
      </p:sp>
      <p:pic>
        <p:nvPicPr>
          <p:cNvPr id="1028" name="Picture 4" descr="http://www.ibeifeng.com/themes/newibeifeng/images/bfjywx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6" t="9333" r="11517" b="24001"/>
          <a:stretch>
            <a:fillRect/>
          </a:stretch>
        </p:blipFill>
        <p:spPr bwMode="auto">
          <a:xfrm>
            <a:off x="8687494" y="4129572"/>
            <a:ext cx="2376265" cy="23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神经网络之结构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809625" y="1494155"/>
            <a:ext cx="1597660" cy="4119880"/>
            <a:chOff x="1456" y="1839"/>
            <a:chExt cx="2516" cy="6488"/>
          </a:xfrm>
        </p:grpSpPr>
        <p:sp>
          <p:nvSpPr>
            <p:cNvPr id="4" name="圆角矩形 3"/>
            <p:cNvSpPr/>
            <p:nvPr/>
          </p:nvSpPr>
          <p:spPr>
            <a:xfrm>
              <a:off x="1456" y="1839"/>
              <a:ext cx="2517" cy="648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977" y="2339"/>
              <a:ext cx="1474" cy="5676"/>
              <a:chOff x="1977" y="2339"/>
              <a:chExt cx="1474" cy="567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977" y="2339"/>
                <a:ext cx="1474" cy="1361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x</a:t>
                </a:r>
                <a:r>
                  <a:rPr lang="en-US" altLang="zh-CN" baseline="-25000"/>
                  <a:t>1</a:t>
                </a:r>
                <a:endParaRPr lang="en-US" altLang="zh-CN" baseline="-2500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977" y="4497"/>
                <a:ext cx="1474" cy="1361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x</a:t>
                </a:r>
                <a:r>
                  <a:rPr lang="en-US" altLang="zh-CN" baseline="-25000"/>
                  <a:t>2</a:t>
                </a:r>
                <a:endParaRPr lang="en-US" altLang="zh-CN" baseline="-2500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977" y="6655"/>
                <a:ext cx="1474" cy="1361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x</a:t>
                </a:r>
                <a:r>
                  <a:rPr lang="en-US" altLang="zh-CN" baseline="-25000"/>
                  <a:t>n</a:t>
                </a:r>
                <a:endParaRPr lang="en-US" altLang="zh-CN" baseline="-25000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859530" y="1177925"/>
            <a:ext cx="1511935" cy="4752340"/>
            <a:chOff x="5062" y="1598"/>
            <a:chExt cx="2381" cy="7484"/>
          </a:xfrm>
        </p:grpSpPr>
        <p:sp>
          <p:nvSpPr>
            <p:cNvPr id="11" name="圆角矩形 10"/>
            <p:cNvSpPr/>
            <p:nvPr/>
          </p:nvSpPr>
          <p:spPr>
            <a:xfrm>
              <a:off x="5062" y="1598"/>
              <a:ext cx="2381" cy="74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572" y="2226"/>
              <a:ext cx="1361" cy="6359"/>
              <a:chOff x="5572" y="2226"/>
              <a:chExt cx="1361" cy="6359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572" y="2226"/>
                <a:ext cx="1360" cy="1247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5572" y="3930"/>
                <a:ext cx="1360" cy="1247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sym typeface="+mn-ea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572" y="5634"/>
                <a:ext cx="1360" cy="1247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sym typeface="+mn-ea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573" y="7338"/>
                <a:ext cx="1360" cy="1247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sym typeface="+mn-ea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823710" y="1177925"/>
            <a:ext cx="1511935" cy="4752340"/>
            <a:chOff x="5062" y="1598"/>
            <a:chExt cx="2381" cy="7484"/>
          </a:xfrm>
        </p:grpSpPr>
        <p:sp>
          <p:nvSpPr>
            <p:cNvPr id="19" name="圆角矩形 18"/>
            <p:cNvSpPr/>
            <p:nvPr/>
          </p:nvSpPr>
          <p:spPr>
            <a:xfrm>
              <a:off x="5062" y="1598"/>
              <a:ext cx="2381" cy="74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572" y="2226"/>
              <a:ext cx="1361" cy="6359"/>
              <a:chOff x="5572" y="2226"/>
              <a:chExt cx="1361" cy="6359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572" y="2226"/>
                <a:ext cx="1360" cy="1247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5572" y="3930"/>
                <a:ext cx="1360" cy="1247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sym typeface="+mn-ea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5572" y="5634"/>
                <a:ext cx="1360" cy="1247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sym typeface="+mn-ea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5573" y="7338"/>
                <a:ext cx="1360" cy="1247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sym typeface="+mn-ea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9972040" y="1941195"/>
            <a:ext cx="1524000" cy="3216275"/>
            <a:chOff x="15089" y="4273"/>
            <a:chExt cx="2400" cy="1842"/>
          </a:xfrm>
        </p:grpSpPr>
        <p:sp>
          <p:nvSpPr>
            <p:cNvPr id="29" name="圆角矩形 28"/>
            <p:cNvSpPr/>
            <p:nvPr/>
          </p:nvSpPr>
          <p:spPr>
            <a:xfrm>
              <a:off x="15089" y="4273"/>
              <a:ext cx="2400" cy="18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5609" y="4608"/>
              <a:ext cx="1360" cy="495"/>
            </a:xfrm>
            <a:prstGeom prst="ellipse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y</a:t>
              </a:r>
              <a:r>
                <a:rPr lang="en-US" altLang="zh-CN" baseline="-25000"/>
                <a:t>1</a:t>
              </a:r>
              <a:endParaRPr lang="en-US" altLang="zh-CN" baseline="-2500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062480" y="1972945"/>
            <a:ext cx="2120900" cy="3245485"/>
            <a:chOff x="3248" y="3107"/>
            <a:chExt cx="3340" cy="5111"/>
          </a:xfrm>
        </p:grpSpPr>
        <p:cxnSp>
          <p:nvCxnSpPr>
            <p:cNvPr id="32" name="直接箭头连接符 31"/>
            <p:cNvCxnSpPr>
              <a:stCxn id="5" idx="6"/>
              <a:endCxn id="12" idx="2"/>
            </p:cNvCxnSpPr>
            <p:nvPr/>
          </p:nvCxnSpPr>
          <p:spPr>
            <a:xfrm flipV="1">
              <a:off x="3270" y="3107"/>
              <a:ext cx="3318" cy="427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endCxn id="13" idx="2"/>
            </p:cNvCxnSpPr>
            <p:nvPr/>
          </p:nvCxnSpPr>
          <p:spPr>
            <a:xfrm>
              <a:off x="3248" y="3473"/>
              <a:ext cx="3340" cy="133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endCxn id="14" idx="2"/>
            </p:cNvCxnSpPr>
            <p:nvPr/>
          </p:nvCxnSpPr>
          <p:spPr>
            <a:xfrm>
              <a:off x="3248" y="3473"/>
              <a:ext cx="3340" cy="304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5" idx="6"/>
              <a:endCxn id="15" idx="2"/>
            </p:cNvCxnSpPr>
            <p:nvPr/>
          </p:nvCxnSpPr>
          <p:spPr>
            <a:xfrm>
              <a:off x="3270" y="3534"/>
              <a:ext cx="3319" cy="468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2062480" y="1989455"/>
            <a:ext cx="2120900" cy="3168015"/>
            <a:chOff x="3248" y="3133"/>
            <a:chExt cx="3340" cy="4989"/>
          </a:xfrm>
        </p:grpSpPr>
        <p:cxnSp>
          <p:nvCxnSpPr>
            <p:cNvPr id="36" name="直接箭头连接符 35"/>
            <p:cNvCxnSpPr>
              <a:stCxn id="6" idx="6"/>
            </p:cNvCxnSpPr>
            <p:nvPr/>
          </p:nvCxnSpPr>
          <p:spPr>
            <a:xfrm flipV="1">
              <a:off x="3270" y="3133"/>
              <a:ext cx="3267" cy="2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13" idx="2"/>
            </p:cNvCxnSpPr>
            <p:nvPr/>
          </p:nvCxnSpPr>
          <p:spPr>
            <a:xfrm flipV="1">
              <a:off x="3248" y="4811"/>
              <a:ext cx="3340" cy="817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6" idx="6"/>
              <a:endCxn id="14" idx="2"/>
            </p:cNvCxnSpPr>
            <p:nvPr/>
          </p:nvCxnSpPr>
          <p:spPr>
            <a:xfrm>
              <a:off x="3270" y="5692"/>
              <a:ext cx="3318" cy="823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6" idx="6"/>
            </p:cNvCxnSpPr>
            <p:nvPr/>
          </p:nvCxnSpPr>
          <p:spPr>
            <a:xfrm>
              <a:off x="3270" y="5692"/>
              <a:ext cx="3267" cy="243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2076450" y="1989455"/>
            <a:ext cx="2106930" cy="3228975"/>
            <a:chOff x="3270" y="3133"/>
            <a:chExt cx="3318" cy="5085"/>
          </a:xfrm>
        </p:grpSpPr>
        <p:cxnSp>
          <p:nvCxnSpPr>
            <p:cNvPr id="40" name="直接箭头连接符 39"/>
            <p:cNvCxnSpPr>
              <a:stCxn id="8" idx="6"/>
            </p:cNvCxnSpPr>
            <p:nvPr/>
          </p:nvCxnSpPr>
          <p:spPr>
            <a:xfrm flipV="1">
              <a:off x="3270" y="3133"/>
              <a:ext cx="3267" cy="4717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8" idx="6"/>
              <a:endCxn id="13" idx="2"/>
            </p:cNvCxnSpPr>
            <p:nvPr/>
          </p:nvCxnSpPr>
          <p:spPr>
            <a:xfrm flipV="1">
              <a:off x="3270" y="4811"/>
              <a:ext cx="3318" cy="303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8" idx="6"/>
              <a:endCxn id="14" idx="2"/>
            </p:cNvCxnSpPr>
            <p:nvPr/>
          </p:nvCxnSpPr>
          <p:spPr>
            <a:xfrm flipV="1">
              <a:off x="3270" y="6515"/>
              <a:ext cx="3318" cy="133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8" idx="6"/>
              <a:endCxn id="15" idx="2"/>
            </p:cNvCxnSpPr>
            <p:nvPr/>
          </p:nvCxnSpPr>
          <p:spPr>
            <a:xfrm>
              <a:off x="3270" y="7850"/>
              <a:ext cx="3319" cy="36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5046980" y="1972945"/>
            <a:ext cx="2100580" cy="3246120"/>
            <a:chOff x="7948" y="3107"/>
            <a:chExt cx="3308" cy="5112"/>
          </a:xfrm>
        </p:grpSpPr>
        <p:cxnSp>
          <p:nvCxnSpPr>
            <p:cNvPr id="49" name="直接箭头连接符 48"/>
            <p:cNvCxnSpPr>
              <a:stCxn id="12" idx="6"/>
              <a:endCxn id="24" idx="2"/>
            </p:cNvCxnSpPr>
            <p:nvPr/>
          </p:nvCxnSpPr>
          <p:spPr>
            <a:xfrm>
              <a:off x="7948" y="3107"/>
              <a:ext cx="3308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12" idx="6"/>
              <a:endCxn id="25" idx="2"/>
            </p:cNvCxnSpPr>
            <p:nvPr/>
          </p:nvCxnSpPr>
          <p:spPr>
            <a:xfrm>
              <a:off x="7948" y="3107"/>
              <a:ext cx="3308" cy="170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endCxn id="26" idx="2"/>
            </p:cNvCxnSpPr>
            <p:nvPr/>
          </p:nvCxnSpPr>
          <p:spPr>
            <a:xfrm>
              <a:off x="8011" y="3133"/>
              <a:ext cx="3245" cy="338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12" idx="6"/>
              <a:endCxn id="27" idx="2"/>
            </p:cNvCxnSpPr>
            <p:nvPr/>
          </p:nvCxnSpPr>
          <p:spPr>
            <a:xfrm>
              <a:off x="7948" y="3107"/>
              <a:ext cx="3309" cy="511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5046980" y="1972945"/>
            <a:ext cx="2100580" cy="3246120"/>
            <a:chOff x="7948" y="3107"/>
            <a:chExt cx="3308" cy="5112"/>
          </a:xfrm>
        </p:grpSpPr>
        <p:cxnSp>
          <p:nvCxnSpPr>
            <p:cNvPr id="55" name="直接箭头连接符 54"/>
            <p:cNvCxnSpPr>
              <a:stCxn id="13" idx="6"/>
              <a:endCxn id="24" idx="2"/>
            </p:cNvCxnSpPr>
            <p:nvPr/>
          </p:nvCxnSpPr>
          <p:spPr>
            <a:xfrm flipV="1">
              <a:off x="7948" y="3107"/>
              <a:ext cx="3308" cy="170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>
              <a:stCxn id="13" idx="6"/>
            </p:cNvCxnSpPr>
            <p:nvPr/>
          </p:nvCxnSpPr>
          <p:spPr>
            <a:xfrm>
              <a:off x="7948" y="4811"/>
              <a:ext cx="3238" cy="23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13" idx="6"/>
              <a:endCxn id="26" idx="2"/>
            </p:cNvCxnSpPr>
            <p:nvPr/>
          </p:nvCxnSpPr>
          <p:spPr>
            <a:xfrm>
              <a:off x="7948" y="4811"/>
              <a:ext cx="3308" cy="170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13" idx="6"/>
              <a:endCxn id="27" idx="2"/>
            </p:cNvCxnSpPr>
            <p:nvPr/>
          </p:nvCxnSpPr>
          <p:spPr>
            <a:xfrm>
              <a:off x="7948" y="4811"/>
              <a:ext cx="3309" cy="340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5014595" y="1972945"/>
            <a:ext cx="2132965" cy="3246120"/>
            <a:chOff x="7897" y="3107"/>
            <a:chExt cx="3359" cy="5112"/>
          </a:xfrm>
        </p:grpSpPr>
        <p:cxnSp>
          <p:nvCxnSpPr>
            <p:cNvPr id="60" name="直接箭头连接符 59"/>
            <p:cNvCxnSpPr>
              <a:stCxn id="14" idx="6"/>
              <a:endCxn id="24" idx="2"/>
            </p:cNvCxnSpPr>
            <p:nvPr/>
          </p:nvCxnSpPr>
          <p:spPr>
            <a:xfrm flipV="1">
              <a:off x="7948" y="3107"/>
              <a:ext cx="3308" cy="340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7897" y="4834"/>
              <a:ext cx="3289" cy="1701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endCxn id="26" idx="2"/>
            </p:cNvCxnSpPr>
            <p:nvPr/>
          </p:nvCxnSpPr>
          <p:spPr>
            <a:xfrm flipV="1">
              <a:off x="7897" y="6515"/>
              <a:ext cx="3359" cy="2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14" idx="6"/>
              <a:endCxn id="27" idx="2"/>
            </p:cNvCxnSpPr>
            <p:nvPr/>
          </p:nvCxnSpPr>
          <p:spPr>
            <a:xfrm>
              <a:off x="7948" y="6515"/>
              <a:ext cx="3309" cy="170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5014595" y="1989455"/>
            <a:ext cx="2160270" cy="3239770"/>
            <a:chOff x="7897" y="3133"/>
            <a:chExt cx="3402" cy="5102"/>
          </a:xfrm>
        </p:grpSpPr>
        <p:cxnSp>
          <p:nvCxnSpPr>
            <p:cNvPr id="66" name="直接箭头连接符 65"/>
            <p:cNvCxnSpPr>
              <a:stCxn id="15" idx="6"/>
            </p:cNvCxnSpPr>
            <p:nvPr/>
          </p:nvCxnSpPr>
          <p:spPr>
            <a:xfrm flipV="1">
              <a:off x="7949" y="3133"/>
              <a:ext cx="3350" cy="508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15" idx="6"/>
              <a:endCxn id="25" idx="2"/>
            </p:cNvCxnSpPr>
            <p:nvPr/>
          </p:nvCxnSpPr>
          <p:spPr>
            <a:xfrm flipV="1">
              <a:off x="7949" y="4811"/>
              <a:ext cx="3307" cy="340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15" idx="6"/>
              <a:endCxn id="26" idx="2"/>
            </p:cNvCxnSpPr>
            <p:nvPr/>
          </p:nvCxnSpPr>
          <p:spPr>
            <a:xfrm flipV="1">
              <a:off x="7949" y="6515"/>
              <a:ext cx="3307" cy="170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endCxn id="27" idx="2"/>
            </p:cNvCxnSpPr>
            <p:nvPr/>
          </p:nvCxnSpPr>
          <p:spPr>
            <a:xfrm flipV="1">
              <a:off x="7897" y="8219"/>
              <a:ext cx="3360" cy="17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1" name="直接箭头连接符 70"/>
          <p:cNvCxnSpPr>
            <a:stCxn id="24" idx="6"/>
            <a:endCxn id="30" idx="2"/>
          </p:cNvCxnSpPr>
          <p:nvPr/>
        </p:nvCxnSpPr>
        <p:spPr>
          <a:xfrm>
            <a:off x="8011160" y="1972945"/>
            <a:ext cx="2291080" cy="98552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25" idx="6"/>
            <a:endCxn id="30" idx="2"/>
          </p:cNvCxnSpPr>
          <p:nvPr/>
        </p:nvCxnSpPr>
        <p:spPr>
          <a:xfrm flipV="1">
            <a:off x="8011160" y="2958465"/>
            <a:ext cx="2291080" cy="9652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26" idx="6"/>
            <a:endCxn id="30" idx="2"/>
          </p:cNvCxnSpPr>
          <p:nvPr/>
        </p:nvCxnSpPr>
        <p:spPr>
          <a:xfrm flipV="1">
            <a:off x="8011160" y="2958465"/>
            <a:ext cx="2291080" cy="117856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27" idx="6"/>
            <a:endCxn id="30" idx="2"/>
          </p:cNvCxnSpPr>
          <p:nvPr/>
        </p:nvCxnSpPr>
        <p:spPr>
          <a:xfrm flipV="1">
            <a:off x="8011795" y="2958465"/>
            <a:ext cx="2290445" cy="226060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>
          <a:xfrm>
            <a:off x="809625" y="5716905"/>
            <a:ext cx="1679575" cy="576580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</a:rPr>
              <a:t>Input Layer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3669665" y="6072505"/>
            <a:ext cx="1892300" cy="576580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Hidden Layer1</a:t>
            </a:r>
            <a:endParaRPr lang="en-US" altLang="zh-CN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6633210" y="6072505"/>
            <a:ext cx="1892300" cy="576580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1">
                    <a:lumMod val="75000"/>
                  </a:schemeClr>
                </a:solidFill>
              </a:rPr>
              <a:t>Hidden Layer2</a:t>
            </a:r>
            <a:endParaRPr lang="en-US" altLang="zh-CN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9787890" y="5495925"/>
            <a:ext cx="1892300" cy="576580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accent6">
                    <a:lumMod val="75000"/>
                  </a:schemeClr>
                </a:solidFill>
              </a:rPr>
              <a:t>Output Layer</a:t>
            </a:r>
            <a:endParaRPr lang="en-US" altLang="zh-CN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302240" y="3832225"/>
            <a:ext cx="863600" cy="72009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y</a:t>
            </a:r>
            <a:r>
              <a:rPr lang="en-US" altLang="zh-CN" baseline="-25000"/>
              <a:t>m</a:t>
            </a:r>
            <a:endParaRPr lang="en-US" altLang="zh-CN" baseline="-25000"/>
          </a:p>
        </p:txBody>
      </p:sp>
      <p:cxnSp>
        <p:nvCxnSpPr>
          <p:cNvPr id="21" name="直接箭头连接符 20"/>
          <p:cNvCxnSpPr>
            <a:stCxn id="24" idx="6"/>
            <a:endCxn id="20" idx="2"/>
          </p:cNvCxnSpPr>
          <p:nvPr/>
        </p:nvCxnSpPr>
        <p:spPr>
          <a:xfrm>
            <a:off x="8011160" y="1972945"/>
            <a:ext cx="2291080" cy="22193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5" idx="6"/>
            <a:endCxn id="20" idx="2"/>
          </p:cNvCxnSpPr>
          <p:nvPr/>
        </p:nvCxnSpPr>
        <p:spPr>
          <a:xfrm>
            <a:off x="8011160" y="3054985"/>
            <a:ext cx="2291080" cy="113728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6" idx="6"/>
            <a:endCxn id="20" idx="2"/>
          </p:cNvCxnSpPr>
          <p:nvPr/>
        </p:nvCxnSpPr>
        <p:spPr>
          <a:xfrm>
            <a:off x="8011160" y="4137025"/>
            <a:ext cx="2291080" cy="5524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7" idx="6"/>
            <a:endCxn id="20" idx="2"/>
          </p:cNvCxnSpPr>
          <p:nvPr/>
        </p:nvCxnSpPr>
        <p:spPr>
          <a:xfrm flipV="1">
            <a:off x="8011795" y="4192270"/>
            <a:ext cx="2290445" cy="102679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  <a:r>
              <a:rPr lang="en-US" altLang="zh-CN" dirty="0"/>
              <a:t>RNN-</a:t>
            </a:r>
            <a:r>
              <a:rPr lang="zh-CN" altLang="en-US" dirty="0"/>
              <a:t>结构</a:t>
            </a:r>
            <a:endParaRPr lang="zh-CN" altLang="en-US" dirty="0"/>
          </a:p>
        </p:txBody>
      </p:sp>
      <p:pic>
        <p:nvPicPr>
          <p:cNvPr id="4" name="Picture 2" descr="https://pic2.zhimg.com/v2-ee80b0e9813830ac9bc1ac808917fb2f_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2133650"/>
            <a:ext cx="10645862" cy="300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  <a:r>
              <a:rPr lang="en-US" altLang="zh-CN" dirty="0"/>
              <a:t>RNN-</a:t>
            </a:r>
            <a:r>
              <a:rPr lang="zh-CN" altLang="en-US" dirty="0"/>
              <a:t>结构</a:t>
            </a:r>
            <a:endParaRPr lang="zh-CN" altLang="en-US" dirty="0"/>
          </a:p>
        </p:txBody>
      </p:sp>
      <p:pic>
        <p:nvPicPr>
          <p:cNvPr id="5" name="Picture 2" descr="https://pic2.zhimg.com/v2-b45f69904d546edde41d9539e4c5548c_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4" y="1596508"/>
            <a:ext cx="10736098" cy="433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r>
              <a:rPr lang="en-US" altLang="zh-CN" dirty="0"/>
              <a:t>RNN-</a:t>
            </a:r>
            <a:r>
              <a:rPr lang="zh-CN" altLang="en-US" dirty="0"/>
              <a:t>结构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699260" y="922655"/>
            <a:ext cx="7947660" cy="5661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06095" y="998855"/>
            <a:ext cx="11178540" cy="4861560"/>
          </a:xfrm>
        </p:spPr>
        <p:txBody>
          <a:bodyPr>
            <a:normAutofit fontScale="90000"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网络某一时刻</a:t>
            </a:r>
            <a:r>
              <a:rPr lang="zh-CN" altLang="en-US" sz="2400" dirty="0" smtClean="0"/>
              <a:t>的输入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</a:t>
            </a:r>
            <a:r>
              <a:rPr lang="en-US" altLang="zh-CN" sz="2400" dirty="0" err="1" smtClean="0"/>
              <a:t>x</a:t>
            </a:r>
            <a:r>
              <a:rPr lang="en-US" altLang="zh-CN" sz="2400" baseline="-25000" dirty="0" err="1" smtClean="0"/>
              <a:t>t</a:t>
            </a:r>
            <a:r>
              <a:rPr lang="zh-CN" altLang="en-US" sz="2400" dirty="0"/>
              <a:t>，和之前介绍的</a:t>
            </a:r>
            <a:r>
              <a:rPr lang="en-US" altLang="zh-CN" sz="2400" dirty="0" err="1"/>
              <a:t>bp</a:t>
            </a:r>
            <a:r>
              <a:rPr lang="zh-CN" altLang="en-US" sz="2400" dirty="0"/>
              <a:t>神经网络</a:t>
            </a:r>
            <a:r>
              <a:rPr lang="zh-CN" altLang="en-US" sz="2400" dirty="0" smtClean="0"/>
              <a:t>的输入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一</a:t>
            </a:r>
            <a:r>
              <a:rPr lang="zh-CN" altLang="en-US" sz="2400" dirty="0"/>
              <a:t>样，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zh-CN" altLang="en-US" sz="2400" dirty="0"/>
              <a:t>是一个</a:t>
            </a:r>
            <a:r>
              <a:rPr lang="en-US" altLang="zh-CN" sz="2400" dirty="0"/>
              <a:t>n</a:t>
            </a:r>
            <a:r>
              <a:rPr lang="zh-CN" altLang="en-US" sz="2400" dirty="0"/>
              <a:t>维向量，不同的是递归网络</a:t>
            </a:r>
            <a:r>
              <a:rPr lang="zh-CN" altLang="en-US" sz="2400" dirty="0" smtClean="0"/>
              <a:t>的输入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将</a:t>
            </a:r>
            <a:r>
              <a:rPr lang="zh-CN" altLang="en-US" sz="2400" dirty="0"/>
              <a:t>是一整个序列，也就是</a:t>
            </a:r>
            <a:r>
              <a:rPr lang="en-US" altLang="zh-CN" sz="2400" dirty="0"/>
              <a:t>x=[x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,...,x</a:t>
            </a:r>
            <a:r>
              <a:rPr lang="en-US" altLang="zh-CN" sz="2400" baseline="-25000" dirty="0"/>
              <a:t>t-1</a:t>
            </a:r>
            <a:r>
              <a:rPr lang="en-US" altLang="zh-CN" sz="2400" dirty="0"/>
              <a:t>,x</a:t>
            </a:r>
            <a:r>
              <a:rPr lang="en-US" altLang="zh-CN" sz="2400" baseline="-25000" dirty="0"/>
              <a:t>t</a:t>
            </a:r>
            <a:r>
              <a:rPr lang="en-US" altLang="zh-CN" sz="2400" dirty="0"/>
              <a:t>,x</a:t>
            </a:r>
            <a:r>
              <a:rPr lang="en-US" altLang="zh-CN" sz="2400" baseline="-25000" dirty="0"/>
              <a:t>t+1</a:t>
            </a:r>
            <a:r>
              <a:rPr lang="en-US" altLang="zh-CN" sz="2400" dirty="0"/>
              <a:t>,...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]</a:t>
            </a:r>
            <a:r>
              <a:rPr lang="zh-CN" altLang="en-US" sz="2400" dirty="0"/>
              <a:t>，对于语言模型，每一个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zh-CN" altLang="en-US" sz="2400" dirty="0"/>
              <a:t>将代表一个词向量，一整个</a:t>
            </a:r>
            <a:r>
              <a:rPr lang="zh-CN" altLang="en-US" sz="2400" dirty="0">
                <a:solidFill>
                  <a:srgbClr val="FF0000"/>
                </a:solidFill>
              </a:rPr>
              <a:t>序列</a:t>
            </a:r>
            <a:r>
              <a:rPr lang="zh-CN" altLang="en-US" sz="2400" dirty="0"/>
              <a:t>就代表一句话。</a:t>
            </a:r>
            <a:endParaRPr lang="zh-CN" altLang="en-US" sz="2400" dirty="0"/>
          </a:p>
          <a:p>
            <a:r>
              <a:rPr lang="en-US" altLang="zh-CN" sz="2400" dirty="0"/>
              <a:t> h</a:t>
            </a:r>
            <a:r>
              <a:rPr lang="en-US" altLang="zh-CN" baseline="-25000" dirty="0">
                <a:sym typeface="+mn-ea"/>
              </a:rPr>
              <a:t>t</a:t>
            </a:r>
            <a:r>
              <a:rPr lang="zh-CN" altLang="en-US" sz="2400" dirty="0"/>
              <a:t>代表时刻</a:t>
            </a:r>
            <a:r>
              <a:rPr lang="en-US" altLang="zh-CN" sz="2400" dirty="0"/>
              <a:t>t</a:t>
            </a:r>
            <a:r>
              <a:rPr lang="zh-CN" altLang="en-US" sz="2400" dirty="0"/>
              <a:t>隐神经元对于线性转换值，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t</a:t>
            </a:r>
            <a:r>
              <a:rPr lang="zh-CN" altLang="en-US" sz="2400" dirty="0"/>
              <a:t>代表时刻</a:t>
            </a:r>
            <a:r>
              <a:rPr lang="en-US" altLang="zh-CN" sz="2400" dirty="0"/>
              <a:t>t</a:t>
            </a:r>
            <a:r>
              <a:rPr lang="zh-CN" altLang="en-US" sz="2400" dirty="0"/>
              <a:t>的隐藏状态</a:t>
            </a:r>
            <a:endParaRPr lang="zh-CN" altLang="en-US" sz="2400" dirty="0"/>
          </a:p>
          <a:p>
            <a:r>
              <a:rPr lang="en-US" altLang="zh-CN" sz="2400" dirty="0" err="1"/>
              <a:t> o</a:t>
            </a:r>
            <a:r>
              <a:rPr lang="en-US" altLang="zh-CN" sz="2400" baseline="-25000" dirty="0" err="1"/>
              <a:t>t</a:t>
            </a:r>
            <a:r>
              <a:rPr lang="zh-CN" altLang="en-US" sz="2400" dirty="0"/>
              <a:t>代表时刻</a:t>
            </a:r>
            <a:r>
              <a:rPr lang="en-US" altLang="zh-CN" sz="2400" dirty="0"/>
              <a:t>t</a:t>
            </a:r>
            <a:r>
              <a:rPr lang="zh-CN" altLang="en-US" sz="2400" dirty="0"/>
              <a:t>的输出</a:t>
            </a:r>
            <a:endParaRPr lang="zh-CN" altLang="en-US" sz="2400" dirty="0"/>
          </a:p>
          <a:p>
            <a:r>
              <a:rPr lang="zh-CN" altLang="en-US" sz="2400" dirty="0"/>
              <a:t> </a:t>
            </a:r>
            <a:r>
              <a:rPr lang="zh-CN" altLang="en-US" sz="2400" dirty="0" smtClean="0"/>
              <a:t>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层</a:t>
            </a:r>
            <a:r>
              <a:rPr lang="zh-CN" altLang="en-US" sz="2400" dirty="0"/>
              <a:t>到隐藏层直接的权重由</a:t>
            </a:r>
            <a:r>
              <a:rPr lang="en-US" altLang="zh-CN" sz="2400" dirty="0"/>
              <a:t>U</a:t>
            </a:r>
            <a:r>
              <a:rPr lang="zh-CN" altLang="en-US" sz="2400" dirty="0"/>
              <a:t>表示</a:t>
            </a:r>
            <a:endParaRPr lang="zh-CN" altLang="en-US" sz="2400" dirty="0"/>
          </a:p>
          <a:p>
            <a:r>
              <a:rPr lang="zh-CN" altLang="en-US" sz="2400" dirty="0"/>
              <a:t> 隐藏层到隐藏层的权重</a:t>
            </a:r>
            <a:r>
              <a:rPr lang="en-US" altLang="zh-CN" sz="2400" dirty="0"/>
              <a:t>W</a:t>
            </a:r>
            <a:r>
              <a:rPr lang="zh-CN" altLang="en-US" sz="2400" dirty="0"/>
              <a:t>，它是网络的记忆控制者，负责调度记忆。</a:t>
            </a:r>
            <a:endParaRPr lang="zh-CN" altLang="en-US" sz="2400" dirty="0"/>
          </a:p>
          <a:p>
            <a:r>
              <a:rPr lang="zh-CN" altLang="en-US" sz="2400" dirty="0"/>
              <a:t> 隐藏层到输出层的权重</a:t>
            </a:r>
            <a:r>
              <a:rPr lang="en-US" altLang="zh-CN" sz="2400" dirty="0"/>
              <a:t>V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r>
              <a:rPr lang="en-US" altLang="zh-CN" dirty="0"/>
              <a:t>RNN-</a:t>
            </a:r>
            <a:r>
              <a:rPr lang="zh-CN" altLang="en-US" dirty="0"/>
              <a:t>结构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06095" y="998855"/>
            <a:ext cx="11178540" cy="48615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t=1</a:t>
            </a:r>
            <a:r>
              <a:rPr lang="zh-CN" altLang="en-US" sz="2400" dirty="0"/>
              <a:t>的时刻，</a:t>
            </a:r>
            <a:r>
              <a:rPr lang="en-US" altLang="zh-CN" sz="2400" dirty="0"/>
              <a:t>U,V,W</a:t>
            </a:r>
            <a:r>
              <a:rPr lang="zh-CN" altLang="en-US" sz="2400" dirty="0"/>
              <a:t>都被随机初始化好，</a:t>
            </a:r>
            <a:r>
              <a:rPr lang="en-US" altLang="zh-CN" sz="2400" dirty="0"/>
              <a:t>s0</a:t>
            </a:r>
            <a:r>
              <a:rPr lang="zh-CN" altLang="en-US" sz="2400" dirty="0"/>
              <a:t>通常初始化为</a:t>
            </a:r>
            <a:r>
              <a:rPr lang="en-US" altLang="zh-CN" sz="2400" dirty="0"/>
              <a:t>0</a:t>
            </a:r>
            <a:r>
              <a:rPr lang="zh-CN" altLang="en-US" sz="2400" dirty="0"/>
              <a:t>，然后进行如下计算：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时间就向前推进，此时的状态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作为时刻</a:t>
            </a:r>
            <a:r>
              <a:rPr lang="en-US" altLang="zh-CN" sz="2400" dirty="0"/>
              <a:t>1</a:t>
            </a:r>
            <a:r>
              <a:rPr lang="zh-CN" altLang="en-US" sz="2400" dirty="0"/>
              <a:t>的记忆状态将参与下一个时刻的预测活动，也就是： 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  <a:r>
              <a:rPr lang="en-US" altLang="zh-CN" dirty="0"/>
              <a:t>RNN</a:t>
            </a:r>
            <a:r>
              <a:rPr lang="zh-CN" altLang="en-US" dirty="0"/>
              <a:t>正向传播阶段</a:t>
            </a:r>
            <a:endParaRPr lang="zh-CN" altLang="en-US" dirty="0"/>
          </a:p>
        </p:txBody>
      </p:sp>
      <p:graphicFrame>
        <p:nvGraphicFramePr>
          <p:cNvPr id="2" name="对象 1">
            <a:hlinkClick r:id="" action="ppaction://ole?verb=0"/>
          </p:cNvPr>
          <p:cNvGraphicFramePr/>
          <p:nvPr/>
        </p:nvGraphicFramePr>
        <p:xfrm>
          <a:off x="4371340" y="1702435"/>
          <a:ext cx="221932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1031200" imgH="16459200" progId="">
                  <p:embed/>
                </p:oleObj>
              </mc:Choice>
              <mc:Fallback>
                <p:oleObj name="" r:id="rId1" imgW="21031200" imgH="16459200" progId="">
                  <p:embed/>
                  <p:pic>
                    <p:nvPicPr>
                      <p:cNvPr id="0" name="图片 1024" descr="image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71340" y="1702435"/>
                        <a:ext cx="2219325" cy="17367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/>
          <p:nvPr/>
        </p:nvGraphicFramePr>
        <p:xfrm>
          <a:off x="4371340" y="4533265"/>
          <a:ext cx="228409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21640800" imgH="16459200" progId="">
                  <p:embed/>
                </p:oleObj>
              </mc:Choice>
              <mc:Fallback>
                <p:oleObj name="" r:id="rId3" imgW="21640800" imgH="16459200" progId="">
                  <p:embed/>
                  <p:pic>
                    <p:nvPicPr>
                      <p:cNvPr id="0" name="图片 1024" descr="image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1340" y="4533265"/>
                        <a:ext cx="2284095" cy="17367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</a:t>
            </a:r>
            <a:r>
              <a:rPr lang="zh-CN" altLang="en-US" dirty="0" smtClean="0"/>
              <a:t>展开模型</a:t>
            </a:r>
            <a:endParaRPr lang="zh-CN" altLang="en-US" dirty="0"/>
          </a:p>
        </p:txBody>
      </p:sp>
      <p:pic>
        <p:nvPicPr>
          <p:cNvPr id="159746" name="Picture 2" descr="C:\Users\Administrator\Desktop\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4566" y="1917626"/>
            <a:ext cx="6007100" cy="2641600"/>
          </a:xfrm>
          <a:prstGeom prst="rect">
            <a:avLst/>
          </a:prstGeom>
          <a:noFill/>
        </p:spPr>
      </p:pic>
      <p:pic>
        <p:nvPicPr>
          <p:cNvPr id="159747" name="Picture 3" descr="C:\Users\Administrator\Desktop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1310" y="2205658"/>
            <a:ext cx="4176464" cy="564611"/>
          </a:xfrm>
          <a:prstGeom prst="rect">
            <a:avLst/>
          </a:prstGeom>
          <a:noFill/>
        </p:spPr>
      </p:pic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9422" y="3213770"/>
            <a:ext cx="19907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558702" y="477466"/>
            <a:ext cx="8229600" cy="752475"/>
          </a:xfrm>
        </p:spPr>
        <p:txBody>
          <a:bodyPr/>
          <a:lstStyle/>
          <a:p>
            <a:r>
              <a:rPr lang="zh-CN" altLang="en-US" dirty="0" smtClean="0"/>
              <a:t>举例</a:t>
            </a:r>
            <a:r>
              <a:rPr lang="en-US" altLang="zh-CN" dirty="0" smtClean="0"/>
              <a:t>-RNN</a:t>
            </a:r>
            <a:r>
              <a:rPr lang="zh-CN" altLang="en-US" dirty="0" smtClean="0"/>
              <a:t>是如何工作的？</a:t>
            </a:r>
            <a:endParaRPr lang="zh-CN" altLang="en-US" dirty="0"/>
          </a:p>
        </p:txBody>
      </p:sp>
      <p:sp>
        <p:nvSpPr>
          <p:cNvPr id="6" name="标题 10"/>
          <p:cNvSpPr txBox="1"/>
          <p:nvPr/>
        </p:nvSpPr>
        <p:spPr>
          <a:xfrm>
            <a:off x="1702718" y="242168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、对检测目标</a:t>
            </a:r>
            <a:r>
              <a: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回答</a:t>
            </a:r>
            <a:r>
              <a: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)-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我爱中国</a:t>
            </a:r>
            <a:r>
              <a: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one-hot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编码；</a:t>
            </a: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、设置目标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回答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)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，一旦检测到，标签为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；（人为设置的）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、最终迫使模型学习，如概率超过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0.9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认为检测出来了。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五角星 6"/>
          <p:cNvSpPr/>
          <p:nvPr/>
        </p:nvSpPr>
        <p:spPr>
          <a:xfrm>
            <a:off x="7895406" y="477466"/>
            <a:ext cx="936104" cy="64807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RNN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188845" y="1014730"/>
            <a:ext cx="6853555" cy="55092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06095" y="998854"/>
            <a:ext cx="11178540" cy="531125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以此类推，可得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其中</a:t>
            </a:r>
            <a:r>
              <a:rPr lang="en-US" altLang="zh-CN" sz="2400" dirty="0"/>
              <a:t>f</a:t>
            </a:r>
            <a:r>
              <a:rPr lang="zh-CN" altLang="en-US" sz="2400" dirty="0"/>
              <a:t>可以是</a:t>
            </a:r>
            <a:r>
              <a:rPr lang="en-US" altLang="zh-CN" sz="2400" dirty="0" err="1"/>
              <a:t>tanh,relu,sigmoid</a:t>
            </a:r>
            <a:r>
              <a:rPr lang="zh-CN" altLang="en-US" sz="2400" dirty="0"/>
              <a:t>等激活函数，</a:t>
            </a:r>
            <a:r>
              <a:rPr lang="en-US" altLang="zh-CN" sz="2400" dirty="0"/>
              <a:t>g</a:t>
            </a:r>
            <a:r>
              <a:rPr lang="zh-CN" altLang="en-US" sz="2400" dirty="0"/>
              <a:t>通常是</a:t>
            </a:r>
            <a:r>
              <a:rPr lang="en-US" altLang="zh-CN" sz="2400" dirty="0" err="1"/>
              <a:t>softmax</a:t>
            </a:r>
            <a:r>
              <a:rPr lang="zh-CN" altLang="en-US" sz="2400" dirty="0"/>
              <a:t>也可以是其他。</a:t>
            </a:r>
            <a:br>
              <a:rPr lang="zh-CN" altLang="en-US" sz="2400" dirty="0"/>
            </a:br>
            <a:r>
              <a:rPr lang="zh-CN" altLang="en-US" sz="2400" dirty="0"/>
              <a:t>值得注意的是，我们说递归神经网络拥有记忆能力，而这种能力就是通过</a:t>
            </a:r>
            <a:r>
              <a:rPr lang="en-US" altLang="zh-CN" sz="2400" dirty="0"/>
              <a:t>W</a:t>
            </a:r>
            <a:r>
              <a:rPr lang="zh-CN" altLang="en-US" sz="2400" dirty="0"/>
              <a:t>将以往</a:t>
            </a:r>
            <a:r>
              <a:rPr lang="zh-CN" altLang="en-US" sz="2400" dirty="0" smtClean="0"/>
              <a:t>的输入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状</a:t>
            </a:r>
            <a:r>
              <a:rPr lang="zh-CN" altLang="en-US" sz="2400" dirty="0"/>
              <a:t>态进行总结，而作为下</a:t>
            </a:r>
            <a:r>
              <a:rPr lang="zh-CN" altLang="en-US" sz="2400" dirty="0" smtClean="0"/>
              <a:t>次输入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辅助。可以这样理解隐藏状态：</a:t>
            </a:r>
            <a:r>
              <a:rPr lang="en-US" altLang="zh-CN" sz="2400" dirty="0"/>
              <a:t>h=f(</a:t>
            </a:r>
            <a:r>
              <a:rPr lang="zh-CN" altLang="en-US" sz="2400" dirty="0"/>
              <a:t>现有</a:t>
            </a:r>
            <a:r>
              <a:rPr lang="zh-CN" altLang="en-US" sz="2400" dirty="0" smtClean="0"/>
              <a:t>的输入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)+</a:t>
            </a:r>
            <a:r>
              <a:rPr lang="zh-CN" altLang="en-US" sz="2400" dirty="0">
                <a:solidFill>
                  <a:srgbClr val="FF0000"/>
                </a:solidFill>
              </a:rPr>
              <a:t>过去记忆总结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  <a:r>
              <a:rPr lang="en-US" altLang="zh-CN" dirty="0"/>
              <a:t>RNN</a:t>
            </a:r>
            <a:r>
              <a:rPr lang="zh-CN" altLang="en-US" dirty="0"/>
              <a:t>正向传播阶段</a:t>
            </a:r>
            <a:endParaRPr lang="zh-CN" altLang="en-US" dirty="0"/>
          </a:p>
        </p:txBody>
      </p:sp>
      <p:graphicFrame>
        <p:nvGraphicFramePr>
          <p:cNvPr id="5" name="对象 4">
            <a:hlinkClick r:id="" action="ppaction://ole?verb=0"/>
          </p:cNvPr>
          <p:cNvGraphicFramePr/>
          <p:nvPr/>
        </p:nvGraphicFramePr>
        <p:xfrm>
          <a:off x="3239770" y="1379855"/>
          <a:ext cx="2840355" cy="204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22860000" imgH="16459200" progId="">
                  <p:embed/>
                </p:oleObj>
              </mc:Choice>
              <mc:Fallback>
                <p:oleObj name="" r:id="rId1" imgW="22860000" imgH="16459200" progId="">
                  <p:embed/>
                  <p:pic>
                    <p:nvPicPr>
                      <p:cNvPr id="0" name="图片 2048" descr="image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9770" y="1379855"/>
                        <a:ext cx="2840355" cy="20440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5"/>
          <p:cNvSpPr txBox="1">
            <a:spLocks noChangeArrowheads="1"/>
          </p:cNvSpPr>
          <p:nvPr/>
        </p:nvSpPr>
        <p:spPr bwMode="auto">
          <a:xfrm>
            <a:off x="2363699" y="4810815"/>
            <a:ext cx="5839332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 eaLnBrk="1" hangingPunct="1"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61" y="-4850502"/>
            <a:ext cx="3420430" cy="116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 rot="13277834">
            <a:off x="-6734022" y="1631648"/>
            <a:ext cx="10010509" cy="47616"/>
          </a:xfrm>
          <a:prstGeom prst="rect">
            <a:avLst/>
          </a:prstGeom>
          <a:solidFill>
            <a:srgbClr val="FD6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3277834">
            <a:off x="9311045" y="7245596"/>
            <a:ext cx="2890302" cy="1412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13277834">
            <a:off x="9953863" y="5764732"/>
            <a:ext cx="10010509" cy="492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3277834">
            <a:off x="1916252" y="9245476"/>
            <a:ext cx="10008921" cy="49203"/>
          </a:xfrm>
          <a:prstGeom prst="rect">
            <a:avLst/>
          </a:prstGeom>
          <a:solidFill>
            <a:srgbClr val="66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0" y="1177175"/>
            <a:ext cx="12192000" cy="840468"/>
          </a:xfrm>
          <a:prstGeom prst="rect">
            <a:avLst/>
          </a:prstGeom>
          <a:solidFill>
            <a:srgbClr val="0096F0"/>
          </a:solidFill>
          <a:ln>
            <a:noFill/>
          </a:ln>
        </p:spPr>
        <p:txBody>
          <a:bodyPr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eaLnBrk="1" hangingPunct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cs"/>
                <a:sym typeface="+mn-ea"/>
              </a:rPr>
              <a:t>人工智能之深度学习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+mn-cs"/>
              <a:sym typeface="+mn-ea"/>
            </a:endParaRPr>
          </a:p>
        </p:txBody>
      </p:sp>
      <p:pic>
        <p:nvPicPr>
          <p:cNvPr id="8" name="图片 1" descr="wps91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82990" y="4775413"/>
            <a:ext cx="1673860" cy="608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副标题 2"/>
          <p:cNvSpPr>
            <a:spLocks noGrp="1"/>
          </p:cNvSpPr>
          <p:nvPr>
            <p:ph type="subTitle" idx="4294967295"/>
          </p:nvPr>
        </p:nvSpPr>
        <p:spPr>
          <a:xfrm>
            <a:off x="2980690" y="2637790"/>
            <a:ext cx="6593205" cy="1655445"/>
          </a:xfrm>
          <a:ln w="9525">
            <a:noFill/>
            <a:miter/>
          </a:ln>
        </p:spPr>
        <p:txBody>
          <a:bodyPr vert="horz" wrap="square" lIns="91440" tIns="45720" rIns="91440" bIns="45720" anchor="t">
            <a:normAutofit/>
          </a:bodyPr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eaLnBrk="1" hangingPunct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(RNN)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主讲人：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Vincent Ying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361" y="-4723502"/>
            <a:ext cx="3420430" cy="116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 rot="13277834">
            <a:off x="-6607022" y="1758648"/>
            <a:ext cx="10010509" cy="47616"/>
          </a:xfrm>
          <a:prstGeom prst="rect">
            <a:avLst/>
          </a:prstGeom>
          <a:solidFill>
            <a:srgbClr val="FD6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 rot="13277834">
            <a:off x="9438045" y="7372596"/>
            <a:ext cx="2890302" cy="1412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rot="13277834">
            <a:off x="10080863" y="5891732"/>
            <a:ext cx="10010509" cy="492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277834">
            <a:off x="2043252" y="9372476"/>
            <a:ext cx="10008921" cy="49203"/>
          </a:xfrm>
          <a:prstGeom prst="rect">
            <a:avLst/>
          </a:prstGeom>
          <a:solidFill>
            <a:srgbClr val="66BF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684655" y="3053715"/>
            <a:ext cx="8229600" cy="752475"/>
          </a:xfrm>
        </p:spPr>
        <p:txBody>
          <a:bodyPr/>
          <a:lstStyle/>
          <a:p>
            <a:r>
              <a:rPr lang="en-US" altLang="zh-CN" sz="3600"/>
              <a:t>RNN-</a:t>
            </a:r>
            <a:r>
              <a:rPr lang="zh-CN" altLang="en-US" sz="3600"/>
              <a:t>反向传播</a:t>
            </a:r>
            <a:endParaRPr lang="zh-CN" altLang="en-US"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回顾普通反向传播</a:t>
            </a:r>
            <a:r>
              <a:rPr lang="en-US" altLang="zh-CN" dirty="0" smtClean="0"/>
              <a:t>-</a:t>
            </a:r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46085" name="AutoShape 5" descr="https://s3.cn-north-1.amazonaws.com.cn/u-img/1202cee1-bf94-4dc3-8db9-61aff418b27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6086" name="Picture 6" descr="C:\Users\Administrator\Desktop\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57860" y="1322705"/>
            <a:ext cx="4896485" cy="3119120"/>
          </a:xfrm>
          <a:prstGeom prst="rect">
            <a:avLst/>
          </a:prstGeom>
          <a:noFill/>
        </p:spPr>
      </p:pic>
      <p:pic>
        <p:nvPicPr>
          <p:cNvPr id="46087" name="Picture 7" descr="C:\Users\Administrator\Desktop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9262" y="1557586"/>
            <a:ext cx="4176464" cy="3045893"/>
          </a:xfrm>
          <a:prstGeom prst="rect">
            <a:avLst/>
          </a:prstGeom>
          <a:noFill/>
        </p:spPr>
      </p:pic>
      <p:sp>
        <p:nvSpPr>
          <p:cNvPr id="15" name="标题 10"/>
          <p:cNvSpPr txBox="1"/>
          <p:nvPr/>
        </p:nvSpPr>
        <p:spPr>
          <a:xfrm>
            <a:off x="2236118" y="5176020"/>
            <a:ext cx="7416824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请问：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W1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的梯度是？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2638822" y="261442"/>
            <a:ext cx="5761052" cy="752475"/>
          </a:xfrm>
        </p:spPr>
        <p:txBody>
          <a:bodyPr>
            <a:normAutofit fontScale="90000"/>
          </a:bodyPr>
          <a:lstStyle/>
          <a:p>
            <a:r>
              <a:rPr lang="zh-CN" altLang="en-US" b="0" dirty="0" smtClean="0"/>
              <a:t>基于时间的反向传播</a:t>
            </a:r>
            <a:r>
              <a:rPr lang="en-US" altLang="zh-CN" b="0" dirty="0" smtClean="0"/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明确我们公式定义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" name="标题 10"/>
          <p:cNvSpPr txBox="1"/>
          <p:nvPr/>
        </p:nvSpPr>
        <p:spPr>
          <a:xfrm>
            <a:off x="622598" y="1197546"/>
            <a:ext cx="4032448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状态向量通过该方式计算：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标题 10"/>
          <p:cNvSpPr txBox="1"/>
          <p:nvPr/>
        </p:nvSpPr>
        <p:spPr>
          <a:xfrm>
            <a:off x="1702718" y="2709714"/>
            <a:ext cx="252028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输出向量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标题 10"/>
          <p:cNvSpPr txBox="1"/>
          <p:nvPr/>
        </p:nvSpPr>
        <p:spPr>
          <a:xfrm>
            <a:off x="1702718" y="4005858"/>
            <a:ext cx="244827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</a:pP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误差函数（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为了简化计算</a:t>
            </a:r>
            <a:r>
              <a: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没用交叉熵）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标题 10"/>
          <p:cNvSpPr txBox="1"/>
          <p:nvPr/>
        </p:nvSpPr>
        <p:spPr>
          <a:xfrm>
            <a:off x="1414686" y="4869954"/>
            <a:ext cx="9145016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 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基于时间的反向传播算法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中，我们在时间步长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训练网络，也会考虑之前的所有步长。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我们将计算时间步长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t=3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基于时间的反向传播算法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过程。你会发现为了调整所有三个权重矩阵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W_x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W_s</a:t>
            </a:r>
            <a:r>
              <a:rPr lang="zh-CN" altLang="en-US" sz="180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W_y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，我们需要考虑时间步长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、时间步长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和时间步长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225" name="Picture 1" descr="C:\Users\Administrator\Desktop\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11030" y="1125538"/>
            <a:ext cx="4791075" cy="647700"/>
          </a:xfrm>
          <a:prstGeom prst="rect">
            <a:avLst/>
          </a:prstGeom>
          <a:noFill/>
        </p:spPr>
      </p:pic>
      <p:pic>
        <p:nvPicPr>
          <p:cNvPr id="52226" name="Picture 2" descr="C:\Users\Administrator\Desktop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1030" y="2061642"/>
            <a:ext cx="2068381" cy="1561294"/>
          </a:xfrm>
          <a:prstGeom prst="rect">
            <a:avLst/>
          </a:prstGeom>
          <a:noFill/>
        </p:spPr>
      </p:pic>
      <p:pic>
        <p:nvPicPr>
          <p:cNvPr id="52227" name="Picture 3" descr="C:\Users\Administrator\Desktop\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030" y="4005858"/>
            <a:ext cx="2592288" cy="60065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2062758" y="3141762"/>
            <a:ext cx="8229600" cy="752475"/>
          </a:xfrm>
        </p:spPr>
        <p:txBody>
          <a:bodyPr/>
          <a:lstStyle/>
          <a:p>
            <a:r>
              <a:rPr lang="zh-CN" altLang="en-US" dirty="0" smtClean="0"/>
              <a:t>求：</a:t>
            </a:r>
            <a:r>
              <a:rPr lang="en-US" altLang="zh-CN" dirty="0" smtClean="0"/>
              <a:t>Ws </a:t>
            </a:r>
            <a:r>
              <a:rPr lang="en-US" altLang="zh-CN" b="0" dirty="0" err="1" smtClean="0"/>
              <a:t>Wx</a:t>
            </a:r>
            <a:r>
              <a:rPr lang="zh-CN" altLang="en-US" dirty="0" smtClean="0"/>
              <a:t>的反向传播</a:t>
            </a:r>
            <a:endParaRPr lang="zh-CN" altLang="en-US" dirty="0"/>
          </a:p>
        </p:txBody>
      </p:sp>
      <p:sp>
        <p:nvSpPr>
          <p:cNvPr id="8" name="五角星 7"/>
          <p:cNvSpPr/>
          <p:nvPr/>
        </p:nvSpPr>
        <p:spPr>
          <a:xfrm>
            <a:off x="8255446" y="3141762"/>
            <a:ext cx="936104" cy="64807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标题 10"/>
          <p:cNvSpPr txBox="1"/>
          <p:nvPr/>
        </p:nvSpPr>
        <p:spPr>
          <a:xfrm>
            <a:off x="3718942" y="1197546"/>
            <a:ext cx="6768752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思考在循环神经网络折叠模型中。状态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在每层都有多个神经元。 状态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在时间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的数学推导为：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61794" name="Picture 2" descr="C:\Users\Administrator\Desktop\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26654" y="1125538"/>
            <a:ext cx="1704319" cy="4649763"/>
          </a:xfrm>
          <a:prstGeom prst="rect">
            <a:avLst/>
          </a:prstGeom>
          <a:noFill/>
        </p:spPr>
      </p:pic>
      <p:pic>
        <p:nvPicPr>
          <p:cNvPr id="161795" name="Picture 3" descr="C:\Users\Administrator\Desktop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2958" y="2061642"/>
            <a:ext cx="5406744" cy="2696046"/>
          </a:xfrm>
          <a:prstGeom prst="rect">
            <a:avLst/>
          </a:prstGeom>
          <a:noFill/>
        </p:spPr>
      </p:pic>
      <p:sp>
        <p:nvSpPr>
          <p:cNvPr id="6" name="标题 10"/>
          <p:cNvSpPr txBox="1"/>
          <p:nvPr/>
        </p:nvSpPr>
        <p:spPr>
          <a:xfrm>
            <a:off x="3790950" y="5085978"/>
            <a:ext cx="6768752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答案：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标题 10"/>
          <p:cNvSpPr txBox="1"/>
          <p:nvPr/>
        </p:nvSpPr>
        <p:spPr>
          <a:xfrm>
            <a:off x="3718942" y="1197546"/>
            <a:ext cx="6768752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2000" dirty="0" smtClean="0"/>
              <a:t>假设符号</a:t>
            </a:r>
            <a:r>
              <a:rPr lang="en-US" altLang="zh-CN" sz="2000" b="1" dirty="0" smtClean="0"/>
              <a:t>E</a:t>
            </a:r>
            <a:r>
              <a:rPr lang="zh-CN" altLang="en-US" sz="2000" dirty="0" smtClean="0"/>
              <a:t>表示误差。经过一个时间步长后，权重矩阵</a:t>
            </a:r>
            <a:r>
              <a:rPr lang="en-US" altLang="zh-CN" sz="2000" dirty="0" smtClean="0"/>
              <a:t>V1</a:t>
            </a:r>
            <a:r>
              <a:rPr lang="zh-CN" altLang="en-US" sz="2000" dirty="0" smtClean="0"/>
              <a:t>在时间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如何更新呢？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61794" name="Picture 2" descr="C:\Users\Administrator\Desktop\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622" y="909514"/>
            <a:ext cx="1992351" cy="5435579"/>
          </a:xfrm>
          <a:prstGeom prst="rect">
            <a:avLst/>
          </a:prstGeom>
          <a:noFill/>
        </p:spPr>
      </p:pic>
      <p:sp>
        <p:nvSpPr>
          <p:cNvPr id="6" name="标题 10"/>
          <p:cNvSpPr txBox="1"/>
          <p:nvPr/>
        </p:nvSpPr>
        <p:spPr>
          <a:xfrm>
            <a:off x="3790950" y="5085978"/>
            <a:ext cx="6768752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答案：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62818" name="Picture 2" descr="C:\Users\Administrator\Desktop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2958" y="2133650"/>
            <a:ext cx="3904629" cy="289608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" name="标题 10"/>
          <p:cNvSpPr txBox="1"/>
          <p:nvPr/>
        </p:nvSpPr>
        <p:spPr>
          <a:xfrm>
            <a:off x="3646934" y="1053530"/>
            <a:ext cx="6768752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2000" dirty="0" smtClean="0"/>
              <a:t>假设符号</a:t>
            </a:r>
            <a:r>
              <a:rPr lang="en-US" altLang="zh-CN" sz="2000" b="1" dirty="0" smtClean="0"/>
              <a:t>E</a:t>
            </a:r>
            <a:r>
              <a:rPr lang="zh-CN" altLang="en-US" sz="2000" dirty="0" smtClean="0"/>
              <a:t>表示误差。在时间</a:t>
            </a:r>
            <a:r>
              <a:rPr lang="en-US" altLang="zh-CN" sz="2000" dirty="0" smtClean="0"/>
              <a:t>t+1</a:t>
            </a:r>
            <a:r>
              <a:rPr lang="zh-CN" altLang="en-US" sz="2000" dirty="0" smtClean="0"/>
              <a:t>（经过两个时间步长），权重矩阵</a:t>
            </a:r>
            <a:r>
              <a:rPr lang="en-US" altLang="zh-CN" sz="2000" dirty="0" smtClean="0"/>
              <a:t>U </a:t>
            </a:r>
            <a:r>
              <a:rPr lang="zh-CN" altLang="en-US" sz="2000" dirty="0" smtClean="0"/>
              <a:t>如何更新？ 提示：使用展开模型，获得更好的可视化效果。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61794" name="Picture 2" descr="C:\Users\Administrator\Desktop\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622" y="909514"/>
            <a:ext cx="1992351" cy="5435579"/>
          </a:xfrm>
          <a:prstGeom prst="rect">
            <a:avLst/>
          </a:prstGeom>
          <a:noFill/>
        </p:spPr>
      </p:pic>
      <p:sp>
        <p:nvSpPr>
          <p:cNvPr id="6" name="标题 10"/>
          <p:cNvSpPr txBox="1"/>
          <p:nvPr/>
        </p:nvSpPr>
        <p:spPr>
          <a:xfrm>
            <a:off x="3790950" y="5085978"/>
            <a:ext cx="6768752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答案：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63842" name="Picture 2" descr="C:\Users\Administrator\Desktop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0950" y="2133650"/>
            <a:ext cx="5207719" cy="38279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567815" y="452120"/>
            <a:ext cx="8229600" cy="75247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3</a:t>
            </a:r>
            <a:r>
              <a:rPr lang="zh-CN" altLang="en-US" dirty="0" smtClean="0"/>
              <a:t>答案</a:t>
            </a:r>
            <a:br>
              <a:rPr lang="zh-CN" altLang="en-US" dirty="0" smtClean="0"/>
            </a:br>
            <a:br>
              <a:rPr lang="zh-CN" altLang="en-US" dirty="0" smtClean="0"/>
            </a:br>
            <a:r>
              <a:rPr lang="zh-CN" altLang="en-US" dirty="0" smtClean="0"/>
              <a:t>共</a:t>
            </a:r>
            <a:r>
              <a:rPr lang="en-US" altLang="zh-CN" dirty="0" smtClean="0"/>
              <a:t>3</a:t>
            </a:r>
            <a:r>
              <a:rPr lang="zh-CN" altLang="en-US" dirty="0" smtClean="0"/>
              <a:t>条通路</a:t>
            </a:r>
            <a:endParaRPr lang="zh-CN" altLang="en-US" dirty="0" smtClean="0"/>
          </a:p>
        </p:txBody>
      </p:sp>
      <p:pic>
        <p:nvPicPr>
          <p:cNvPr id="164866" name="Picture 2" descr="C:\Users\Administrator\Desktop\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8583" y="1485578"/>
            <a:ext cx="2880320" cy="4024967"/>
          </a:xfrm>
          <a:prstGeom prst="rect">
            <a:avLst/>
          </a:prstGeom>
          <a:noFill/>
        </p:spPr>
      </p:pic>
      <p:pic>
        <p:nvPicPr>
          <p:cNvPr id="164867" name="Picture 3" descr="C:\Users\Administrator\Desktop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3782" y="1485578"/>
            <a:ext cx="2838953" cy="4207594"/>
          </a:xfrm>
          <a:prstGeom prst="rect">
            <a:avLst/>
          </a:prstGeom>
          <a:noFill/>
        </p:spPr>
      </p:pic>
      <p:pic>
        <p:nvPicPr>
          <p:cNvPr id="164868" name="Picture 4" descr="C:\Users\Administrator\Desktop\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27454" y="1485578"/>
            <a:ext cx="2945184" cy="433618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562610"/>
          </a:xfrm>
        </p:spPr>
        <p:txBody>
          <a:bodyPr/>
          <a:lstStyle/>
          <a:p>
            <a:r>
              <a:rPr lang="en-US" altLang="zh-CN" dirty="0" smtClean="0"/>
              <a:t>Vanilla-RNN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82054" y="890717"/>
            <a:ext cx="6182045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0"/>
          <p:cNvSpPr txBox="1"/>
          <p:nvPr/>
        </p:nvSpPr>
        <p:spPr>
          <a:xfrm>
            <a:off x="271780" y="4537075"/>
            <a:ext cx="11479530" cy="1728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使用基于时间的反向传播算法训练循环神经网络时，我们可以选择小批量进行训练，这里我们定期更新批次权重（而不是每次输入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样本）。我们计算每一步的梯度，但不要立即更新权重。另外，我们对权重每次更新固定的步长数量。这样有利于降低训练过程的复杂性，并消除权重更新中的噪音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RNN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原理就是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传递过程中不断 做乘法。连续乘一个小于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的数字，导致该数趋近于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，反之，趋近于无穷大。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如果反向传播超过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个时间步长，梯度会变得非常小。这种现象称为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梯度消失问题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在循环神经网络中，我们可能也有相反的问题，称为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梯度膨胀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副标题 2"/>
          <p:cNvSpPr txBox="1"/>
          <p:nvPr/>
        </p:nvSpPr>
        <p:spPr>
          <a:xfrm>
            <a:off x="9549765" y="5991860"/>
            <a:ext cx="2475865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code01 </a:t>
            </a:r>
            <a:r>
              <a:rPr lang="zh-CN" altLang="en-US" sz="1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</a:t>
            </a:r>
            <a:r>
              <a:rPr lang="en-US" altLang="zh-CN" sz="1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en-US" altLang="zh-CN" sz="18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562610"/>
          </a:xfrm>
        </p:spPr>
        <p:txBody>
          <a:bodyPr/>
          <a:lstStyle/>
          <a:p>
            <a:r>
              <a:rPr lang="en-US" altLang="zh-CN" dirty="0" smtClean="0"/>
              <a:t>Vanilla-RNN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4" name="标题 10"/>
          <p:cNvSpPr txBox="1"/>
          <p:nvPr/>
        </p:nvSpPr>
        <p:spPr>
          <a:xfrm>
            <a:off x="8509635" y="1400175"/>
            <a:ext cx="3379470" cy="468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使用基于时间的反向传播算法训练循环神经网络时，核心问题是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在不同时间步使用共享参数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W,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导致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t+n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时刻的损失对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时刻的参数的偏导数存在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的指数形式，一旦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很小或者很大就会导致梯度消失和梯度爆炸问题。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如果反向传播超过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个时间步长，梯度会变得非常小。这种现象称为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梯度消失问题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在循环神经网络中，我们可能也有相反的问题，称为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梯度膨胀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kumimoji="0" lang="zh-CN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10" y="824865"/>
            <a:ext cx="7486650" cy="562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课上课下“九字”真言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认真听，善摘录，勤思考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多温故，乐实践</a:t>
            </a:r>
            <a:r>
              <a:rPr lang="zh-CN" altLang="en-US" sz="2000" dirty="0"/>
              <a:t>，再发散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四不原则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不懒散惰性，不迟到早退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不请假旷课，不拖延作业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一点注意事项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违反“四不原则”，不包就业和推荐就业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课程要求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562610"/>
          </a:xfrm>
        </p:spPr>
        <p:txBody>
          <a:bodyPr/>
          <a:lstStyle/>
          <a:p>
            <a:r>
              <a:rPr lang="en-US" altLang="zh-CN" dirty="0" smtClean="0"/>
              <a:t>Vanilla-RNN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65" y="934085"/>
            <a:ext cx="7285990" cy="5480050"/>
          </a:xfrm>
          <a:prstGeom prst="rect">
            <a:avLst/>
          </a:prstGeom>
        </p:spPr>
      </p:pic>
      <p:sp>
        <p:nvSpPr>
          <p:cNvPr id="4" name="标题 10"/>
          <p:cNvSpPr txBox="1"/>
          <p:nvPr/>
        </p:nvSpPr>
        <p:spPr>
          <a:xfrm>
            <a:off x="8305165" y="1330325"/>
            <a:ext cx="3379470" cy="468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参数更新更多的受到临近词的影响，那些和当前时刻t较远的词对当前的参数更新影响很小。</a:t>
            </a:r>
            <a:endParaRPr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endParaRPr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如图所示，h(1)对J(2)(θ)的影响就比对J(4)(θ)的影响大。</a:t>
            </a:r>
            <a:endParaRPr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因为梯度消失，我们就不知道t时刻是真的对t+n时刻没影响</a:t>
            </a:r>
            <a:r>
              <a:rPr 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还是因为梯度消失导致没学习到这种影响。</a:t>
            </a:r>
            <a:endParaRPr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558290" y="118745"/>
            <a:ext cx="8229600" cy="562610"/>
          </a:xfrm>
        </p:spPr>
        <p:txBody>
          <a:bodyPr/>
          <a:lstStyle/>
          <a:p>
            <a:r>
              <a:rPr lang="en-US" altLang="zh-CN" dirty="0" smtClean="0"/>
              <a:t>Vanilla-RNN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670560"/>
            <a:ext cx="8533130" cy="5923915"/>
          </a:xfrm>
          <a:prstGeom prst="rect">
            <a:avLst/>
          </a:prstGeom>
        </p:spPr>
      </p:pic>
      <p:sp>
        <p:nvSpPr>
          <p:cNvPr id="4" name="标题 10"/>
          <p:cNvSpPr txBox="1"/>
          <p:nvPr/>
        </p:nvSpPr>
        <p:spPr>
          <a:xfrm>
            <a:off x="8749030" y="1085850"/>
            <a:ext cx="3147695" cy="468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endPara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假设我们需要预测句子The writer of the books下一个单词，由于梯度消失，books对下一个词的影响比writer对下一个词的影响更大，导致模型错误的预测成了are</a:t>
            </a:r>
            <a:r>
              <a:rPr 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558290" y="262255"/>
            <a:ext cx="8229600" cy="562610"/>
          </a:xfrm>
        </p:spPr>
        <p:txBody>
          <a:bodyPr/>
          <a:lstStyle/>
          <a:p>
            <a:r>
              <a:rPr lang="en-US" altLang="zh-CN" dirty="0" smtClean="0"/>
              <a:t>Vanilla-RNN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4" name="标题 10"/>
          <p:cNvSpPr txBox="1"/>
          <p:nvPr/>
        </p:nvSpPr>
        <p:spPr>
          <a:xfrm>
            <a:off x="8776335" y="1085850"/>
            <a:ext cx="2615565" cy="468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梯度爆炸一个比较好的解决方法是梯度裁剪，即如果发现梯度的范数大于某个阈值，则以一定的比例缩小梯度的范数，但不改变其方向。</a:t>
            </a:r>
            <a:endPara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730" y="824865"/>
            <a:ext cx="7990205" cy="5809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558290" y="153035"/>
            <a:ext cx="8229600" cy="562610"/>
          </a:xfrm>
        </p:spPr>
        <p:txBody>
          <a:bodyPr/>
          <a:lstStyle/>
          <a:p>
            <a:r>
              <a:rPr lang="en-US" altLang="zh-CN" dirty="0" smtClean="0"/>
              <a:t>Vanilla-RNN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4" name="标题 10"/>
          <p:cNvSpPr txBox="1"/>
          <p:nvPr/>
        </p:nvSpPr>
        <p:spPr>
          <a:xfrm>
            <a:off x="8585200" y="1085850"/>
            <a:ext cx="3147695" cy="468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如图，左子图是没有梯度裁剪的，由于RNN的梯度爆炸问题，导致快接近局部极小值时，梯度很大，参数突然爬上悬崖，然后又飞到右边一个随机的区域，miss掉了中间的局部极小值。</a:t>
            </a:r>
            <a:endPara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endPara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右子图是增加了梯度裁剪之后，更新步伐变小，参数稳定在局部极小值附近。</a:t>
            </a:r>
            <a:endPara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715645"/>
            <a:ext cx="7990205" cy="5676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06095" y="998854"/>
            <a:ext cx="11178540" cy="5311259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zh-CN" altLang="en-US" sz="2400" dirty="0"/>
              <a:t>为了克服梯度消失的问题，</a:t>
            </a:r>
            <a:r>
              <a:rPr lang="en-US" altLang="zh-CN" sz="2400" dirty="0"/>
              <a:t>LSTM</a:t>
            </a:r>
            <a:r>
              <a:rPr lang="zh-CN" altLang="en-US" sz="2400" dirty="0"/>
              <a:t>和</a:t>
            </a:r>
            <a:r>
              <a:rPr lang="en-US" altLang="zh-CN" sz="2400" dirty="0"/>
              <a:t>GRU</a:t>
            </a:r>
            <a:r>
              <a:rPr lang="zh-CN" altLang="en-US" sz="2400" dirty="0"/>
              <a:t>模型便后续被推出了，为什么</a:t>
            </a:r>
            <a:r>
              <a:rPr lang="en-US" altLang="zh-CN" sz="2400" dirty="0"/>
              <a:t>LSTM</a:t>
            </a:r>
            <a:r>
              <a:rPr lang="zh-CN" altLang="en-US" sz="2400" dirty="0"/>
              <a:t>和</a:t>
            </a:r>
            <a:r>
              <a:rPr lang="en-US" altLang="zh-CN" sz="2400" dirty="0"/>
              <a:t>GRU</a:t>
            </a:r>
            <a:r>
              <a:rPr lang="zh-CN" altLang="en-US" sz="2400" dirty="0"/>
              <a:t>可以克服梯度消失问题呢？由于它们都有特殊的方式存储”记忆”，那么以前梯度比较大的”记忆”不会像简单的</a:t>
            </a:r>
            <a:r>
              <a:rPr lang="en-US" altLang="zh-CN" sz="2400" dirty="0"/>
              <a:t>RNN</a:t>
            </a:r>
            <a:r>
              <a:rPr lang="zh-CN" altLang="en-US" sz="2400" dirty="0"/>
              <a:t>一样马上被抹除，因此可以一定程度上克服梯度消失问题。 </a:t>
            </a:r>
            <a:endParaRPr lang="zh-CN" altLang="en-US" sz="2400" dirty="0"/>
          </a:p>
          <a:p>
            <a:pPr fontAlgn="auto">
              <a:lnSpc>
                <a:spcPct val="150000"/>
              </a:lnSpc>
            </a:pPr>
            <a:r>
              <a:rPr lang="zh-CN" altLang="en-US" sz="2400" dirty="0"/>
              <a:t> 另一个简单的技巧可以用来克服梯度爆炸的问题就是</a:t>
            </a:r>
            <a:r>
              <a:rPr lang="en-US" altLang="zh-CN" sz="2400" dirty="0"/>
              <a:t>gradient clipping</a:t>
            </a:r>
            <a:r>
              <a:rPr lang="zh-CN" altLang="en-US" sz="2400" dirty="0"/>
              <a:t>，也就是当你计算的梯度超过阈值</a:t>
            </a:r>
            <a:r>
              <a:rPr lang="en-US" altLang="zh-CN" sz="2400" dirty="0"/>
              <a:t>c</a:t>
            </a:r>
            <a:r>
              <a:rPr lang="zh-CN" altLang="en-US" sz="2400" dirty="0"/>
              <a:t>的或者小于阈值−</a:t>
            </a:r>
            <a:r>
              <a:rPr lang="en-US" altLang="zh-CN" sz="2400" dirty="0"/>
              <a:t>c</a:t>
            </a:r>
            <a:r>
              <a:rPr lang="zh-CN" altLang="en-US" sz="2400" dirty="0"/>
              <a:t>时候，便把此时的梯度设置成</a:t>
            </a:r>
            <a:r>
              <a:rPr lang="en-US" altLang="zh-CN" sz="2400" dirty="0"/>
              <a:t>c</a:t>
            </a:r>
            <a:r>
              <a:rPr lang="zh-CN" altLang="en-US" sz="2400" dirty="0"/>
              <a:t>或−</a:t>
            </a:r>
            <a:r>
              <a:rPr lang="en-US" altLang="zh-CN" sz="2400" dirty="0"/>
              <a:t>c</a:t>
            </a:r>
            <a:r>
              <a:rPr lang="zh-CN" altLang="en-US" sz="2400" dirty="0"/>
              <a:t>。  </a:t>
            </a:r>
            <a:br>
              <a:rPr lang="en-US" altLang="zh-CN" sz="2400" dirty="0"/>
            </a:b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  <a:r>
              <a:rPr lang="en-US" altLang="zh-CN" dirty="0"/>
              <a:t>RNN</a:t>
            </a:r>
            <a:r>
              <a:rPr lang="zh-CN" altLang="en-US" dirty="0"/>
              <a:t>反向传播阶段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06095" y="950594"/>
            <a:ext cx="11178540" cy="5311259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dirty="0"/>
              <a:t>下图所示是</a:t>
            </a:r>
            <a:r>
              <a:rPr lang="en-US" altLang="zh-CN" sz="2400" dirty="0"/>
              <a:t>RNN</a:t>
            </a:r>
            <a:r>
              <a:rPr lang="zh-CN" altLang="en-US" sz="2400" dirty="0"/>
              <a:t>的误差平面，可以看到</a:t>
            </a:r>
            <a:r>
              <a:rPr lang="en-US" altLang="zh-CN" sz="2400" dirty="0"/>
              <a:t>RNN</a:t>
            </a:r>
            <a:r>
              <a:rPr lang="zh-CN" altLang="en-US" sz="2400" dirty="0"/>
              <a:t>的误差平面要么非常陡峭，要么非常平坦，如果不采取任何措施，当你的参数在某一次更新之后，刚好碰到陡峭的地方，此时梯度变得非常大，那么你的参数更新也会非常大，很容易导致震荡问题。而如果你采取了</a:t>
            </a:r>
            <a:r>
              <a:rPr lang="en-US" altLang="zh-CN" sz="2400" dirty="0"/>
              <a:t>gradient clipping</a:t>
            </a:r>
            <a:r>
              <a:rPr lang="zh-CN" altLang="en-US" sz="2400" dirty="0"/>
              <a:t>这个技巧，那么即使你不幸碰到陡峭的地方，梯度也不会爆炸，因为梯度被限制在某个阈值</a:t>
            </a:r>
            <a:r>
              <a:rPr lang="en-US" altLang="zh-CN" sz="2400" dirty="0"/>
              <a:t>c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  <a:r>
              <a:rPr lang="en-US" altLang="zh-CN" dirty="0"/>
              <a:t>RNN</a:t>
            </a:r>
            <a:r>
              <a:rPr lang="zh-CN" altLang="en-US" dirty="0"/>
              <a:t>反向传播阶段</a:t>
            </a:r>
            <a:endParaRPr lang="zh-CN" altLang="en-US" dirty="0"/>
          </a:p>
        </p:txBody>
      </p:sp>
      <p:pic>
        <p:nvPicPr>
          <p:cNvPr id="5" name="Picture 2" descr="这里写图片描述"/>
          <p:cNvPicPr>
            <a:picLocks noChangeAspect="1" noChangeArrowheads="1"/>
          </p:cNvPicPr>
          <p:nvPr/>
        </p:nvPicPr>
        <p:blipFill>
          <a:blip r:embed="rId1" cstate="print"/>
          <a:srcRect t="9700"/>
          <a:stretch>
            <a:fillRect/>
          </a:stretch>
        </p:blipFill>
        <p:spPr bwMode="auto">
          <a:xfrm>
            <a:off x="3333115" y="3865974"/>
            <a:ext cx="4680585" cy="28561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2062758" y="261442"/>
            <a:ext cx="8229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</a:pPr>
            <a:r>
              <a:rPr kumimoji="0" lang="zh-CN" alt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循环神经网络任务结构图</a:t>
            </a:r>
            <a:endParaRPr kumimoji="0" lang="zh-CN" altLang="en-US" sz="2800" b="1" i="0" u="none" strike="noStrike" kern="1200" cap="none" spc="0" normalizeH="0" baseline="0" noProof="0" dirty="0" err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" y="1477010"/>
            <a:ext cx="11261725" cy="413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8045" y="3125470"/>
            <a:ext cx="5374005" cy="608965"/>
          </a:xfrm>
        </p:spPr>
        <p:txBody>
          <a:bodyPr>
            <a:noAutofit/>
          </a:bodyPr>
          <a:lstStyle/>
          <a:p>
            <a:r>
              <a:rPr lang="en-US" altLang="zh-CN" sz="4000"/>
              <a:t>word2vec</a:t>
            </a:r>
            <a:endParaRPr lang="en-US" altLang="zh-CN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/>
          <p:nvPr/>
        </p:nvSpPr>
        <p:spPr>
          <a:xfrm>
            <a:off x="4702175" y="396875"/>
            <a:ext cx="2933065" cy="7600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Word2Vec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副标题 2"/>
          <p:cNvSpPr txBox="1"/>
          <p:nvPr/>
        </p:nvSpPr>
        <p:spPr>
          <a:xfrm>
            <a:off x="893691" y="1439477"/>
            <a:ext cx="10003608" cy="120305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fontAlgn="base"/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嵌入：嵌入通过用更低维的向量表示数据，显著提高了网络从数据中学习规律的能力。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zh-CN" altLang="en-US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单词嵌入尤其有意思，因为网络能够学习单词之间的语义关系。例如，嵌入将知道男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女，女王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国王  等等。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 descr="https://s3.cn-north-1.amazonaws.com.cn/u-img/d7e556b5-36e2-4808-ae98-ec5ac23201bd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84422" y="2910109"/>
            <a:ext cx="8726648" cy="30557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/>
          <p:nvPr/>
        </p:nvSpPr>
        <p:spPr>
          <a:xfrm>
            <a:off x="4702175" y="396875"/>
            <a:ext cx="2933065" cy="7600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Word2Vec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6738" name="Picture 2" descr="C:\Users\Administrator\PycharmProjects\DL\DL_RongDa\DL_Vincent_Rongda\chapter4RNN\4.3embeddings\assets\word2vec_architectures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18742" y="1197546"/>
            <a:ext cx="8446466" cy="5113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3"/>
          </p:nvPr>
        </p:nvPicPr>
        <p:blipFill>
          <a:blip r:embed="rId1" cstate="print"/>
          <a:stretch>
            <a:fillRect/>
          </a:stretch>
        </p:blipFill>
        <p:spPr>
          <a:xfrm>
            <a:off x="1558290" y="1269554"/>
            <a:ext cx="9001000" cy="506567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严格是大爱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02718" y="2133650"/>
            <a:ext cx="3960440" cy="4032448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/>
          <p:cNvSpPr/>
          <p:nvPr/>
        </p:nvSpPr>
        <p:spPr>
          <a:xfrm rot="1902819" flipH="1">
            <a:off x="3257367" y="2688711"/>
            <a:ext cx="1014493" cy="2367535"/>
          </a:xfrm>
          <a:prstGeom prst="corner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383238" y="2133650"/>
            <a:ext cx="3960440" cy="4032448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596" y="3003392"/>
            <a:ext cx="2142748" cy="2142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/>
          <p:nvPr/>
        </p:nvSpPr>
        <p:spPr>
          <a:xfrm>
            <a:off x="4583038" y="117426"/>
            <a:ext cx="2933065" cy="7600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Word2Vec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0833" name="Picture 1" descr="C:\Users\Administrator\PycharmProjects\DL\DL_RongDa\DL_Vincent_Rongda\chapter4RNN\4.3embeddings\assets\skip_gram_net_arch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86694" y="909514"/>
            <a:ext cx="9001000" cy="56231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/>
          <p:nvPr/>
        </p:nvSpPr>
        <p:spPr>
          <a:xfrm>
            <a:off x="4702175" y="396875"/>
            <a:ext cx="2933065" cy="7600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Word2Vec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4930" name="Picture 2" descr="preview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18742" y="1341562"/>
            <a:ext cx="8439150" cy="5038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/>
          <p:nvPr/>
        </p:nvSpPr>
        <p:spPr>
          <a:xfrm>
            <a:off x="4702175" y="396875"/>
            <a:ext cx="2933065" cy="7600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Word2Vec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2881" name="Picture 1" descr="C:\Users\Administrator\PycharmProjects\DL\DL_RongDa\DL_Vincent_Rongda\chapter4RNN\4.3embeddings\assets\lookup_matrix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10830" y="1341562"/>
            <a:ext cx="5256584" cy="1587927"/>
          </a:xfrm>
          <a:prstGeom prst="rect">
            <a:avLst/>
          </a:prstGeom>
          <a:noFill/>
        </p:spPr>
      </p:pic>
      <p:pic>
        <p:nvPicPr>
          <p:cNvPr id="122882" name="Picture 2" descr="C:\Users\Administrator\PycharmProjects\DL\DL_RongDa\DL_Vincent_Rongda\chapter4RNN\4.3embeddings\assets\matrix_mult_w_one_h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0750" y="3717826"/>
            <a:ext cx="6399160" cy="14327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/>
          <p:nvPr/>
        </p:nvSpPr>
        <p:spPr>
          <a:xfrm>
            <a:off x="4702175" y="396875"/>
            <a:ext cx="2933065" cy="7600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Word2Vec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8290" name="Picture 2" descr="C:\Users\Administrator\PycharmProjects\DL\DL_RongDa\DL_Vincent_Rongda\chapter4RNN\4.3embeddings\assets\word2vec_weight_matrix_lookup_table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22598" y="1485578"/>
            <a:ext cx="4767263" cy="4090988"/>
          </a:xfrm>
          <a:prstGeom prst="rect">
            <a:avLst/>
          </a:prstGeom>
          <a:noFill/>
        </p:spPr>
      </p:pic>
      <p:pic>
        <p:nvPicPr>
          <p:cNvPr id="268291" name="Picture 3" descr="C:\Users\Administrator\PycharmProjects\DL\DL_RongDa\DL_Vincent_Rongda\chapter4RNN\4.3embeddings\assets\tokenize_looku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9262" y="1557586"/>
            <a:ext cx="4597706" cy="3975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/>
          <p:nvPr/>
        </p:nvSpPr>
        <p:spPr>
          <a:xfrm>
            <a:off x="4702175" y="396875"/>
            <a:ext cx="2933065" cy="7600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Word2Vec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副标题 2"/>
          <p:cNvSpPr txBox="1"/>
          <p:nvPr/>
        </p:nvSpPr>
        <p:spPr>
          <a:xfrm>
            <a:off x="893691" y="1439477"/>
            <a:ext cx="10003608" cy="120305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fontAlgn="base"/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嵌入：嵌入通过用更低维的向量表示数据，显著提高了网络从数据中学习规律的能力。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zh-CN" altLang="en-US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单词嵌入尤其有意思，因为网络能够学习单词之间的语义关系。例如，嵌入将知道男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女，女王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国王  等等。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 descr="https://s3.cn-north-1.amazonaws.com.cn/u-img/d7e556b5-36e2-4808-ae98-ec5ac23201bd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84422" y="2910109"/>
            <a:ext cx="8726648" cy="3055777"/>
          </a:xfrm>
          <a:prstGeom prst="rect">
            <a:avLst/>
          </a:prstGeom>
          <a:noFill/>
        </p:spPr>
      </p:pic>
      <p:sp>
        <p:nvSpPr>
          <p:cNvPr id="4" name="标题 1"/>
          <p:cNvSpPr/>
          <p:nvPr/>
        </p:nvSpPr>
        <p:spPr>
          <a:xfrm>
            <a:off x="9089390" y="5965825"/>
            <a:ext cx="3001010" cy="608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accent2"/>
                </a:solidFill>
              </a:rPr>
              <a:t>0402 Word2vec</a:t>
            </a:r>
            <a:endParaRPr lang="en-US" altLang="zh-CN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33400" y="1014730"/>
            <a:ext cx="11178540" cy="5250815"/>
          </a:xfrm>
          <a:ln w="127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Bidirectional</a:t>
            </a:r>
            <a:r>
              <a:rPr lang="en-US" altLang="zh-CN" sz="2400" dirty="0" smtClean="0"/>
              <a:t> RNN(</a:t>
            </a:r>
            <a:r>
              <a:rPr lang="zh-CN" altLang="en-US" sz="2400" dirty="0" smtClean="0"/>
              <a:t>双向</a:t>
            </a:r>
            <a:r>
              <a:rPr lang="en-US" altLang="zh-CN" sz="2400" dirty="0" smtClean="0"/>
              <a:t>RNN)</a:t>
            </a:r>
            <a:r>
              <a:rPr lang="zh-CN" altLang="en-US" sz="2400" dirty="0" smtClean="0"/>
              <a:t>假设当前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的输出不仅仅和之前的序列有关，并且还与之后的序列有关，例如：预测一个语句中缺失的词语那么需要根据上下文进行预测；</a:t>
            </a:r>
            <a:r>
              <a:rPr lang="en-US" altLang="zh-CN" sz="2400" dirty="0" smtClean="0"/>
              <a:t>Bidirectional RNN</a:t>
            </a:r>
            <a:r>
              <a:rPr lang="zh-CN" altLang="en-US" sz="2400" dirty="0" smtClean="0"/>
              <a:t>是一个相对简单的</a:t>
            </a:r>
            <a:r>
              <a:rPr lang="en-US" altLang="zh-CN" sz="2400" dirty="0" smtClean="0"/>
              <a:t>RNNs</a:t>
            </a:r>
            <a:r>
              <a:rPr lang="zh-CN" altLang="en-US" sz="2400" dirty="0" smtClean="0"/>
              <a:t>，由两个</a:t>
            </a:r>
            <a:r>
              <a:rPr lang="en-US" altLang="zh-CN" sz="2400" dirty="0" smtClean="0"/>
              <a:t>RNNs</a:t>
            </a:r>
            <a:r>
              <a:rPr lang="zh-CN" altLang="en-US" sz="2400" dirty="0" smtClean="0"/>
              <a:t>上下叠加在一起组成。输出由这两个</a:t>
            </a:r>
            <a:r>
              <a:rPr lang="en-US" altLang="zh-CN" sz="2400" dirty="0" smtClean="0"/>
              <a:t>RNNs</a:t>
            </a:r>
            <a:r>
              <a:rPr lang="zh-CN" altLang="en-US" sz="2400" dirty="0" smtClean="0"/>
              <a:t>的隐藏层的状态决定。</a:t>
            </a:r>
            <a:endParaRPr lang="zh-CN" altLang="en-US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r>
              <a:rPr lang="en-US" altLang="zh-CN" dirty="0"/>
              <a:t>RNN-Bidirectional RNN</a:t>
            </a:r>
            <a:endParaRPr lang="en-US" altLang="zh-CN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34135" y="3328035"/>
            <a:ext cx="8999855" cy="3314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r>
              <a:rPr lang="en-US" altLang="zh-CN" dirty="0"/>
              <a:t>RNN-Bidirectional RNN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6190" y="1122680"/>
            <a:ext cx="7117715" cy="5050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58290" y="190500"/>
            <a:ext cx="8229600" cy="752475"/>
          </a:xfrm>
        </p:spPr>
        <p:txBody>
          <a:bodyPr/>
          <a:lstStyle/>
          <a:p>
            <a:r>
              <a:rPr lang="zh-CN" altLang="en-US" dirty="0"/>
              <a:t>循环神经网络</a:t>
            </a:r>
            <a:r>
              <a:rPr lang="en-US" altLang="zh-CN" dirty="0"/>
              <a:t>-Bidirectional RNN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720" y="886460"/>
            <a:ext cx="7005955" cy="5367655"/>
          </a:xfrm>
          <a:prstGeom prst="rect">
            <a:avLst/>
          </a:prstGeom>
        </p:spPr>
      </p:pic>
      <p:sp>
        <p:nvSpPr>
          <p:cNvPr id="5" name="标题 10"/>
          <p:cNvSpPr txBox="1"/>
          <p:nvPr/>
        </p:nvSpPr>
        <p:spPr>
          <a:xfrm>
            <a:off x="8571865" y="1226185"/>
            <a:ext cx="3147695" cy="468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双向RNN包含两个RNN，一个从左往右，一个从右往左，两个RNN的参数是独立的。最后把两个RNN的输出拼接起来作为整体输出。</a:t>
            </a:r>
            <a:endPara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endPara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对于包含完整序列的NLP问题，双向RNN应该是默认选择，它通常比单向RNN效果更好。</a:t>
            </a:r>
            <a:endPara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r>
              <a:rPr lang="en-US" altLang="zh-CN" dirty="0"/>
              <a:t>RNN-Bidirectional RNN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90" y="2012315"/>
            <a:ext cx="8572500" cy="320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33400" y="1014730"/>
            <a:ext cx="11178540" cy="5250815"/>
          </a:xfrm>
          <a:ln w="127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Deep Bidirectional</a:t>
            </a:r>
            <a:r>
              <a:rPr lang="en-US" altLang="zh-CN" sz="2400" dirty="0" smtClean="0"/>
              <a:t> RNN(</a:t>
            </a:r>
            <a:r>
              <a:rPr lang="zh-CN" altLang="en-US" sz="2400" dirty="0" smtClean="0"/>
              <a:t>深度双向</a:t>
            </a:r>
            <a:r>
              <a:rPr lang="en-US" altLang="zh-CN" sz="2400" dirty="0" smtClean="0"/>
              <a:t>RNN)</a:t>
            </a:r>
            <a:r>
              <a:rPr lang="zh-CN" altLang="en-US" sz="2400" dirty="0" smtClean="0"/>
              <a:t>类似</a:t>
            </a:r>
            <a:r>
              <a:rPr lang="en-US" altLang="zh-CN" sz="2400" dirty="0" smtClean="0"/>
              <a:t>Bidirectional RNN</a:t>
            </a:r>
            <a:r>
              <a:rPr lang="zh-CN" altLang="en-US" sz="2400" dirty="0" smtClean="0"/>
              <a:t>，区别在于每个每一步的输入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有多层网络，这样的话该网络便具有更加强大的表达能力和学习能力，但是复杂性也提高了，同时需要训练更多的数据。</a:t>
            </a:r>
            <a:endParaRPr lang="zh-CN" altLang="en-US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r>
              <a:rPr lang="en-US" altLang="zh-CN" dirty="0"/>
              <a:t>RNN-Deep(Bidirectional) RNN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00530" y="2751455"/>
            <a:ext cx="7945120" cy="3821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寄语</a:t>
            </a:r>
            <a:endParaRPr lang="zh-CN" altLang="en-US"/>
          </a:p>
        </p:txBody>
      </p:sp>
      <p:pic>
        <p:nvPicPr>
          <p:cNvPr id="2050" name="Picture 2" descr="http://s1.sinaimg.cn/large/0038578Agy6Ly3ilh2E00"/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25312" r="47295" b="24194"/>
          <a:stretch>
            <a:fillRect/>
          </a:stretch>
        </p:blipFill>
        <p:spPr bwMode="auto">
          <a:xfrm>
            <a:off x="4150990" y="4221882"/>
            <a:ext cx="4320480" cy="215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s11.sinaimg.cn/mw690/753273f9gdfb57556476a&amp;69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1493"/>
          <a:stretch>
            <a:fillRect/>
          </a:stretch>
        </p:blipFill>
        <p:spPr bwMode="auto">
          <a:xfrm>
            <a:off x="1414686" y="1358218"/>
            <a:ext cx="9433048" cy="265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213735" y="2738120"/>
            <a:ext cx="5762625" cy="752475"/>
          </a:xfrm>
        </p:spPr>
        <p:txBody>
          <a:bodyPr/>
          <a:lstStyle/>
          <a:p>
            <a:r>
              <a:rPr lang="en-US" altLang="zh-CN"/>
              <a:t>LSTM-</a:t>
            </a:r>
            <a:r>
              <a:rPr lang="zh-CN" altLang="en-US"/>
              <a:t>长短时记忆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递归神经网络变形之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pic>
        <p:nvPicPr>
          <p:cNvPr id="2" name="图片 1" descr="LSTM3-chain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67410" y="1014730"/>
            <a:ext cx="10058400" cy="3778885"/>
          </a:xfrm>
          <a:prstGeom prst="rect">
            <a:avLst/>
          </a:prstGeom>
        </p:spPr>
      </p:pic>
      <p:pic>
        <p:nvPicPr>
          <p:cNvPr id="6" name="图片 5" descr="LSTM2-notation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9350" y="4793615"/>
            <a:ext cx="9047480" cy="16859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递归神经网络变形之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>
          <a:xfrm>
            <a:off x="506095" y="1243330"/>
            <a:ext cx="11178540" cy="4686935"/>
          </a:xfrm>
          <a:ln w="127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LSTM</a:t>
            </a:r>
            <a:r>
              <a:rPr lang="zh-CN" altLang="en-US" sz="2400" dirty="0"/>
              <a:t>关键：</a:t>
            </a:r>
            <a:r>
              <a:rPr lang="en-US" altLang="zh-CN" sz="2400" dirty="0"/>
              <a:t>“</a:t>
            </a:r>
            <a:r>
              <a:rPr lang="zh-CN" altLang="en-US" sz="2400" dirty="0"/>
              <a:t>细胞状态</a:t>
            </a:r>
            <a:r>
              <a:rPr lang="en-US" altLang="zh-CN" sz="2400" dirty="0"/>
              <a:t>”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细胞状态类似于传送带。直接在整个链上运行，只有一些少量的线性交互。信息在上面流传保持不变很容易。</a:t>
            </a:r>
            <a:endParaRPr lang="zh-CN" altLang="en-US" sz="2055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1F1F1">
                  <a:alpha val="100000"/>
                </a:srgbClr>
              </a:clrFrom>
              <a:clrTo>
                <a:srgbClr val="F1F1F1">
                  <a:alpha val="100000"/>
                  <a:alpha val="0"/>
                </a:srgbClr>
              </a:clrTo>
            </a:clrChange>
          </a:blip>
          <a:srcRect l="23237" r="26062"/>
          <a:stretch>
            <a:fillRect/>
          </a:stretch>
        </p:blipFill>
        <p:spPr>
          <a:xfrm>
            <a:off x="3074670" y="2435225"/>
            <a:ext cx="6536690" cy="39827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递归神经网络变形之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>
          <a:xfrm>
            <a:off x="506095" y="1243330"/>
            <a:ext cx="11178540" cy="4686935"/>
          </a:xfrm>
          <a:ln w="127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LSTM</a:t>
            </a:r>
            <a:r>
              <a:rPr lang="zh-CN" altLang="en-US" sz="2400" dirty="0"/>
              <a:t>怎么控制</a:t>
            </a:r>
            <a:r>
              <a:rPr lang="en-US" altLang="zh-CN" sz="2400" dirty="0"/>
              <a:t>“</a:t>
            </a:r>
            <a:r>
              <a:rPr lang="zh-CN" altLang="en-US" sz="2400" dirty="0"/>
              <a:t>细胞状态</a:t>
            </a:r>
            <a:r>
              <a:rPr lang="en-US" altLang="zh-CN" sz="2400" dirty="0"/>
              <a:t>”</a:t>
            </a:r>
            <a:r>
              <a:rPr lang="zh-CN" altLang="en-US" sz="2400" dirty="0"/>
              <a:t>？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en-US" altLang="zh-CN" sz="2055" dirty="0"/>
              <a:t>LSTM</a:t>
            </a:r>
            <a:r>
              <a:rPr lang="zh-CN" altLang="en-US" sz="2055" dirty="0"/>
              <a:t>可以通过</a:t>
            </a:r>
            <a:r>
              <a:rPr lang="en-US" altLang="zh-CN" sz="2055" dirty="0"/>
              <a:t>gates(“</a:t>
            </a:r>
            <a:r>
              <a:rPr lang="zh-CN" altLang="en-US" sz="2055" dirty="0"/>
              <a:t>门</a:t>
            </a:r>
            <a:r>
              <a:rPr lang="en-US" altLang="zh-CN" sz="2055" dirty="0"/>
              <a:t>”)</a:t>
            </a:r>
            <a:r>
              <a:rPr lang="zh-CN" altLang="en-US" sz="2055" dirty="0"/>
              <a:t>结构来去除或者增加</a:t>
            </a:r>
            <a:r>
              <a:rPr lang="en-US" altLang="zh-CN" sz="2055" dirty="0"/>
              <a:t>“</a:t>
            </a:r>
            <a:r>
              <a:rPr lang="zh-CN" altLang="en-US" sz="2055" dirty="0"/>
              <a:t>细胞状态</a:t>
            </a:r>
            <a:r>
              <a:rPr lang="en-US" altLang="zh-CN" sz="2055" dirty="0"/>
              <a:t>”</a:t>
            </a:r>
            <a:r>
              <a:rPr lang="zh-CN" altLang="en-US" sz="2055" dirty="0"/>
              <a:t>的信息</a:t>
            </a:r>
            <a:endParaRPr lang="zh-CN" altLang="en-US" sz="2055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包含一个</a:t>
            </a:r>
            <a:r>
              <a:rPr lang="en-US" altLang="zh-CN" sz="2055" dirty="0"/>
              <a:t>sigmoid</a:t>
            </a:r>
            <a:r>
              <a:rPr lang="zh-CN" altLang="en-US" sz="2055" dirty="0"/>
              <a:t>神经网络层次和一个</a:t>
            </a:r>
            <a:r>
              <a:rPr lang="en-US" altLang="zh-CN" sz="2055" dirty="0"/>
              <a:t>pointwist</a:t>
            </a:r>
            <a:r>
              <a:rPr lang="zh-CN" altLang="en-US" sz="2055" dirty="0"/>
              <a:t>乘法操作</a:t>
            </a:r>
            <a:endParaRPr lang="zh-CN" altLang="en-US" sz="2055" dirty="0"/>
          </a:p>
          <a:p>
            <a:pPr lvl="1">
              <a:lnSpc>
                <a:spcPct val="150000"/>
              </a:lnSpc>
            </a:pPr>
            <a:r>
              <a:rPr lang="en-US" altLang="zh-CN" sz="2055" dirty="0"/>
              <a:t>Sigmoid</a:t>
            </a:r>
            <a:r>
              <a:rPr lang="zh-CN" altLang="en-US" sz="2055" dirty="0"/>
              <a:t>层输出一个</a:t>
            </a:r>
            <a:r>
              <a:rPr lang="en-US" altLang="zh-CN" sz="2055" dirty="0"/>
              <a:t>0</a:t>
            </a:r>
            <a:r>
              <a:rPr lang="zh-CN" altLang="en-US" sz="2055" dirty="0"/>
              <a:t>到</a:t>
            </a:r>
            <a:r>
              <a:rPr lang="en-US" altLang="zh-CN" sz="2055" dirty="0"/>
              <a:t>1</a:t>
            </a:r>
            <a:r>
              <a:rPr lang="zh-CN" altLang="en-US" sz="2055" dirty="0"/>
              <a:t>之间的概率值，描述每个部分有多少量可以通过，</a:t>
            </a:r>
            <a:r>
              <a:rPr lang="en-US" altLang="zh-CN" sz="2055" dirty="0"/>
              <a:t>0</a:t>
            </a:r>
            <a:r>
              <a:rPr lang="zh-CN" altLang="en-US" sz="2055" dirty="0"/>
              <a:t>表示</a:t>
            </a:r>
            <a:r>
              <a:rPr lang="en-US" altLang="zh-CN" sz="2055" dirty="0"/>
              <a:t>“</a:t>
            </a:r>
            <a:r>
              <a:rPr lang="zh-CN" altLang="en-US" sz="2055" dirty="0"/>
              <a:t>不允许任务变量通过</a:t>
            </a:r>
            <a:r>
              <a:rPr lang="en-US" altLang="zh-CN" sz="2055" dirty="0"/>
              <a:t>”</a:t>
            </a:r>
            <a:r>
              <a:rPr lang="zh-CN" altLang="en-US" sz="2055" dirty="0"/>
              <a:t>，</a:t>
            </a:r>
            <a:r>
              <a:rPr lang="en-US" altLang="zh-CN" sz="2055" dirty="0"/>
              <a:t>1</a:t>
            </a:r>
            <a:r>
              <a:rPr lang="zh-CN" altLang="en-US" sz="2055" dirty="0"/>
              <a:t>表示</a:t>
            </a:r>
            <a:r>
              <a:rPr lang="en-US" altLang="zh-CN" sz="2055" dirty="0"/>
              <a:t>“</a:t>
            </a:r>
            <a:r>
              <a:rPr lang="zh-CN" altLang="en-US" sz="2055" dirty="0"/>
              <a:t>允许所有变量通过</a:t>
            </a:r>
            <a:r>
              <a:rPr lang="en-US" altLang="zh-CN" sz="2055" dirty="0"/>
              <a:t>”</a:t>
            </a:r>
            <a:endParaRPr lang="en-US" altLang="zh-CN" sz="2055" dirty="0"/>
          </a:p>
          <a:p>
            <a:pPr lvl="1">
              <a:lnSpc>
                <a:spcPct val="150000"/>
              </a:lnSpc>
            </a:pPr>
            <a:r>
              <a:rPr lang="en-US" altLang="zh-CN" sz="2055" dirty="0"/>
              <a:t>LSTM</a:t>
            </a:r>
            <a:r>
              <a:rPr lang="zh-CN" altLang="en-US" sz="2055" dirty="0"/>
              <a:t>中主要有</a:t>
            </a:r>
            <a:r>
              <a:rPr lang="zh-CN" altLang="en-US" sz="2055" u="heavy" dirty="0"/>
              <a:t>四</a:t>
            </a:r>
            <a:r>
              <a:rPr lang="zh-CN" altLang="en-US" sz="2055" dirty="0"/>
              <a:t>个</a:t>
            </a:r>
            <a:r>
              <a:rPr lang="en-US" altLang="zh-CN" sz="2055" dirty="0"/>
              <a:t>“</a:t>
            </a:r>
            <a:r>
              <a:rPr lang="zh-CN" altLang="en-US" sz="2055" dirty="0"/>
              <a:t>门</a:t>
            </a:r>
            <a:r>
              <a:rPr lang="en-US" altLang="zh-CN" sz="2055" dirty="0"/>
              <a:t>”</a:t>
            </a:r>
            <a:r>
              <a:rPr lang="zh-CN" altLang="en-US" sz="2055" dirty="0"/>
              <a:t>结构来控制</a:t>
            </a:r>
            <a:r>
              <a:rPr lang="en-US" altLang="zh-CN" sz="2055" dirty="0"/>
              <a:t>“</a:t>
            </a:r>
            <a:r>
              <a:rPr lang="zh-CN" altLang="en-US" sz="2055" dirty="0"/>
              <a:t>细胞状态</a:t>
            </a:r>
            <a:r>
              <a:rPr lang="en-US" altLang="zh-CN" sz="2055" dirty="0"/>
              <a:t>”</a:t>
            </a:r>
            <a:endParaRPr lang="en-US" altLang="zh-CN" sz="2055" dirty="0"/>
          </a:p>
        </p:txBody>
      </p:sp>
      <p:pic>
        <p:nvPicPr>
          <p:cNvPr id="6" name="图片 5" descr="LSTM3-gat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958455" y="3931285"/>
            <a:ext cx="1636395" cy="19989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递归神经网络变形之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>
          <a:xfrm>
            <a:off x="506095" y="1243330"/>
            <a:ext cx="11178540" cy="4686935"/>
          </a:xfrm>
          <a:ln w="127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第一个</a:t>
            </a:r>
            <a:r>
              <a:rPr lang="en-US" altLang="zh-CN" sz="1800" dirty="0"/>
              <a:t>“</a:t>
            </a:r>
            <a:r>
              <a:rPr lang="zh-CN" altLang="en-US" sz="1800" dirty="0"/>
              <a:t>门</a:t>
            </a:r>
            <a:r>
              <a:rPr lang="en-US" altLang="zh-CN" sz="1800" dirty="0"/>
              <a:t>”==&gt;“</a:t>
            </a:r>
            <a:r>
              <a:rPr lang="zh-CN" altLang="en-US" sz="1800" dirty="0"/>
              <a:t>忘记门</a:t>
            </a:r>
            <a:r>
              <a:rPr lang="en-US" altLang="zh-CN" sz="1800" dirty="0"/>
              <a:t>”</a:t>
            </a:r>
            <a:r>
              <a:rPr lang="zh-CN" altLang="en-US" sz="1800" dirty="0"/>
              <a:t>：决定从</a:t>
            </a:r>
            <a:r>
              <a:rPr lang="en-US" altLang="zh-CN" sz="1800" dirty="0"/>
              <a:t>“</a:t>
            </a:r>
            <a:r>
              <a:rPr lang="zh-CN" altLang="en-US" sz="1800" dirty="0"/>
              <a:t>细胞状态</a:t>
            </a:r>
            <a:r>
              <a:rPr lang="en-US" altLang="zh-CN" sz="1800" dirty="0"/>
              <a:t>”</a:t>
            </a:r>
            <a:r>
              <a:rPr lang="zh-CN" altLang="en-US" sz="1800" dirty="0"/>
              <a:t>中丢弃什么信息；比如在语言模型中，细胞状态可能包含了性别信息</a:t>
            </a:r>
            <a:r>
              <a:rPr lang="en-US" altLang="zh-CN" sz="1800" dirty="0"/>
              <a:t>(“</a:t>
            </a:r>
            <a:r>
              <a:rPr lang="zh-CN" altLang="en-US" sz="1800" dirty="0"/>
              <a:t>他</a:t>
            </a:r>
            <a:r>
              <a:rPr lang="en-US" altLang="zh-CN" sz="1800" dirty="0"/>
              <a:t>”</a:t>
            </a:r>
            <a:r>
              <a:rPr lang="zh-CN" altLang="en-US" sz="1800" dirty="0"/>
              <a:t>或者</a:t>
            </a:r>
            <a:r>
              <a:rPr lang="en-US" altLang="zh-CN" sz="1800" dirty="0"/>
              <a:t>“</a:t>
            </a:r>
            <a:r>
              <a:rPr lang="zh-CN" altLang="en-US" sz="1800" dirty="0"/>
              <a:t>她</a:t>
            </a:r>
            <a:r>
              <a:rPr lang="en-US" altLang="zh-CN" sz="1800" dirty="0"/>
              <a:t>”)</a:t>
            </a:r>
            <a:r>
              <a:rPr lang="zh-CN" altLang="en-US" sz="1800" dirty="0"/>
              <a:t>，当我们看到新的代名词的时候，可以考虑忘记旧的数</a:t>
            </a:r>
            <a:r>
              <a:rPr lang="zh-CN" altLang="en-US" sz="1800" dirty="0" smtClean="0"/>
              <a:t>据</a:t>
            </a:r>
            <a:endParaRPr lang="en-US" altLang="zh-CN" sz="1800" dirty="0" smtClean="0"/>
          </a:p>
          <a:p>
            <a:pPr>
              <a:lnSpc>
                <a:spcPct val="110000"/>
              </a:lnSpc>
            </a:pPr>
            <a:r>
              <a:rPr lang="zh-CN" altLang="en-US" sz="1800" dirty="0" smtClean="0">
                <a:solidFill>
                  <a:schemeClr val="tx2"/>
                </a:solidFill>
              </a:rPr>
              <a:t>因为是通过</a:t>
            </a:r>
            <a:r>
              <a:rPr lang="en-US" altLang="zh-CN" sz="1800" dirty="0" smtClean="0">
                <a:solidFill>
                  <a:schemeClr val="tx2"/>
                </a:solidFill>
              </a:rPr>
              <a:t>sigmoid</a:t>
            </a:r>
            <a:r>
              <a:rPr lang="zh-CN" altLang="en-US" sz="1800" dirty="0" smtClean="0">
                <a:solidFill>
                  <a:schemeClr val="tx2"/>
                </a:solidFill>
              </a:rPr>
              <a:t>激活，接近</a:t>
            </a:r>
            <a:r>
              <a:rPr lang="en-US" altLang="zh-CN" sz="1800" dirty="0" smtClean="0">
                <a:solidFill>
                  <a:schemeClr val="tx2"/>
                </a:solidFill>
              </a:rPr>
              <a:t>0</a:t>
            </a:r>
            <a:r>
              <a:rPr lang="zh-CN" altLang="en-US" sz="1800" dirty="0" smtClean="0">
                <a:solidFill>
                  <a:schemeClr val="tx2"/>
                </a:solidFill>
              </a:rPr>
              <a:t>的值就遗忘了，接近</a:t>
            </a:r>
            <a:r>
              <a:rPr lang="en-US" altLang="zh-CN" sz="1800" dirty="0" smtClean="0">
                <a:solidFill>
                  <a:schemeClr val="tx2"/>
                </a:solidFill>
              </a:rPr>
              <a:t>1</a:t>
            </a:r>
            <a:r>
              <a:rPr lang="zh-CN" altLang="en-US" sz="1800" dirty="0" smtClean="0">
                <a:solidFill>
                  <a:schemeClr val="tx2"/>
                </a:solidFill>
              </a:rPr>
              <a:t>的值就记住并继续传递。</a:t>
            </a:r>
            <a:endParaRPr lang="en-US" altLang="zh-CN" sz="1800" dirty="0" smtClean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1800" dirty="0" smtClean="0">
                <a:solidFill>
                  <a:schemeClr val="tx2"/>
                </a:solidFill>
              </a:rPr>
              <a:t>状态 </a:t>
            </a:r>
            <a:r>
              <a:rPr lang="en-US" altLang="zh-CN" sz="1800" dirty="0" smtClean="0">
                <a:solidFill>
                  <a:schemeClr val="tx2"/>
                </a:solidFill>
              </a:rPr>
              <a:t>h(t-1)</a:t>
            </a:r>
            <a:r>
              <a:rPr lang="zh-CN" altLang="en-US" sz="1800" dirty="0" smtClean="0">
                <a:solidFill>
                  <a:schemeClr val="tx2"/>
                </a:solidFill>
              </a:rPr>
              <a:t>和本次的输入</a:t>
            </a:r>
            <a:r>
              <a:rPr lang="en-US" altLang="zh-CN" sz="1800" dirty="0" smtClean="0">
                <a:solidFill>
                  <a:schemeClr val="tx2"/>
                </a:solidFill>
              </a:rPr>
              <a:t>(</a:t>
            </a:r>
            <a:r>
              <a:rPr lang="zh-CN" altLang="en-US" sz="1800" dirty="0" smtClean="0">
                <a:solidFill>
                  <a:schemeClr val="tx2"/>
                </a:solidFill>
              </a:rPr>
              <a:t>问题</a:t>
            </a:r>
            <a:r>
              <a:rPr lang="en-US" altLang="zh-CN" sz="1800" dirty="0" smtClean="0">
                <a:solidFill>
                  <a:schemeClr val="tx2"/>
                </a:solidFill>
              </a:rPr>
              <a:t>)</a:t>
            </a:r>
            <a:r>
              <a:rPr lang="zh-CN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zh-CN" sz="1800" dirty="0" smtClean="0">
                <a:solidFill>
                  <a:schemeClr val="tx2"/>
                </a:solidFill>
              </a:rPr>
              <a:t>x(t) </a:t>
            </a:r>
            <a:r>
              <a:rPr lang="zh-CN" altLang="en-US" sz="1800" dirty="0" smtClean="0">
                <a:solidFill>
                  <a:schemeClr val="tx2"/>
                </a:solidFill>
              </a:rPr>
              <a:t>结合（</a:t>
            </a:r>
            <a:r>
              <a:rPr lang="en-US" altLang="zh-CN" sz="1800" dirty="0" err="1" smtClean="0">
                <a:solidFill>
                  <a:schemeClr val="tx2"/>
                </a:solidFill>
              </a:rPr>
              <a:t>concat</a:t>
            </a:r>
            <a:r>
              <a:rPr lang="zh-CN" altLang="en-US" sz="1800" dirty="0" smtClean="0">
                <a:solidFill>
                  <a:schemeClr val="tx2"/>
                </a:solidFill>
              </a:rPr>
              <a:t>）起来的，</a:t>
            </a:r>
            <a:r>
              <a:rPr lang="en-US" altLang="zh-CN" sz="1800" dirty="0" err="1" smtClean="0">
                <a:solidFill>
                  <a:schemeClr val="tx2"/>
                </a:solidFill>
              </a:rPr>
              <a:t>concat</a:t>
            </a:r>
            <a:r>
              <a:rPr lang="zh-CN" altLang="en-US" sz="1800" dirty="0" smtClean="0">
                <a:solidFill>
                  <a:schemeClr val="tx2"/>
                </a:solidFill>
              </a:rPr>
              <a:t>， 就是把</a:t>
            </a:r>
            <a:r>
              <a:rPr lang="zh-CN" altLang="en-US" sz="1800" b="1" dirty="0" smtClean="0">
                <a:solidFill>
                  <a:schemeClr val="tx2"/>
                </a:solidFill>
              </a:rPr>
              <a:t>二者直接拼起来</a:t>
            </a:r>
            <a:r>
              <a:rPr lang="zh-CN" altLang="en-US" sz="1800" dirty="0" smtClean="0">
                <a:solidFill>
                  <a:schemeClr val="tx2"/>
                </a:solidFill>
              </a:rPr>
              <a:t>，比如 </a:t>
            </a:r>
            <a:r>
              <a:rPr lang="en-US" altLang="zh-CN" sz="1800" dirty="0" smtClean="0">
                <a:solidFill>
                  <a:schemeClr val="tx2"/>
                </a:solidFill>
              </a:rPr>
              <a:t>x</a:t>
            </a:r>
            <a:r>
              <a:rPr lang="zh-CN" altLang="en-US" sz="1800" dirty="0" smtClean="0">
                <a:solidFill>
                  <a:schemeClr val="tx2"/>
                </a:solidFill>
              </a:rPr>
              <a:t>是</a:t>
            </a:r>
            <a:r>
              <a:rPr lang="en-US" altLang="zh-CN" sz="1800" dirty="0" smtClean="0">
                <a:solidFill>
                  <a:schemeClr val="tx2"/>
                </a:solidFill>
              </a:rPr>
              <a:t>28</a:t>
            </a:r>
            <a:r>
              <a:rPr lang="zh-CN" altLang="en-US" sz="1800" dirty="0" smtClean="0">
                <a:solidFill>
                  <a:schemeClr val="tx2"/>
                </a:solidFill>
              </a:rPr>
              <a:t>位的向量，</a:t>
            </a:r>
            <a:r>
              <a:rPr lang="en-US" altLang="zh-CN" sz="1800" dirty="0" smtClean="0">
                <a:solidFill>
                  <a:schemeClr val="tx2"/>
                </a:solidFill>
              </a:rPr>
              <a:t>h(t-1)</a:t>
            </a:r>
            <a:r>
              <a:rPr lang="zh-CN" altLang="en-US" sz="1800" dirty="0" smtClean="0">
                <a:solidFill>
                  <a:schemeClr val="tx2"/>
                </a:solidFill>
              </a:rPr>
              <a:t>是</a:t>
            </a:r>
            <a:r>
              <a:rPr lang="en-US" altLang="zh-CN" sz="1800" dirty="0" smtClean="0">
                <a:solidFill>
                  <a:schemeClr val="tx2"/>
                </a:solidFill>
              </a:rPr>
              <a:t>128</a:t>
            </a:r>
            <a:r>
              <a:rPr lang="zh-CN" altLang="en-US" sz="1800" dirty="0" smtClean="0">
                <a:solidFill>
                  <a:schemeClr val="tx2"/>
                </a:solidFill>
              </a:rPr>
              <a:t>位的，那么拼起来就是</a:t>
            </a:r>
            <a:r>
              <a:rPr lang="en-US" altLang="zh-CN" sz="1800" dirty="0" smtClean="0">
                <a:solidFill>
                  <a:schemeClr val="tx2"/>
                </a:solidFill>
              </a:rPr>
              <a:t>156</a:t>
            </a:r>
            <a:r>
              <a:rPr lang="zh-CN" altLang="en-US" sz="1800" dirty="0" smtClean="0">
                <a:solidFill>
                  <a:schemeClr val="tx2"/>
                </a:solidFill>
              </a:rPr>
              <a:t>位的向量</a:t>
            </a:r>
            <a:endParaRPr lang="en-US" altLang="zh-CN" sz="1800" dirty="0" smtClean="0">
              <a:solidFill>
                <a:schemeClr val="tx2"/>
              </a:solidFill>
            </a:endParaRPr>
          </a:p>
        </p:txBody>
      </p:sp>
      <p:pic>
        <p:nvPicPr>
          <p:cNvPr id="4" name="图片 3" descr="LSTM3-focus-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600835" y="3153410"/>
            <a:ext cx="8989695" cy="277685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递归神经网络变形之</a:t>
            </a:r>
            <a:r>
              <a:rPr lang="en-US" altLang="zh-CN" dirty="0" smtClean="0"/>
              <a:t>LSTM-</a:t>
            </a:r>
            <a:r>
              <a:rPr lang="zh-CN" altLang="en-US" dirty="0" smtClean="0"/>
              <a:t>学习门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>
          <a:xfrm>
            <a:off x="506095" y="1243330"/>
            <a:ext cx="11178540" cy="4686935"/>
          </a:xfrm>
          <a:ln w="127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第二个</a:t>
            </a:r>
            <a:r>
              <a:rPr lang="en-US" altLang="zh-CN" sz="2400" dirty="0"/>
              <a:t>“</a:t>
            </a:r>
            <a:r>
              <a:rPr lang="zh-CN" altLang="en-US" sz="2400" dirty="0"/>
              <a:t>门</a:t>
            </a:r>
            <a:r>
              <a:rPr lang="en-US" altLang="zh-CN" sz="2400" dirty="0"/>
              <a:t>”==&gt;“</a:t>
            </a:r>
            <a:r>
              <a:rPr lang="zh-CN" altLang="en-US" sz="2400" dirty="0"/>
              <a:t>学习门</a:t>
            </a:r>
            <a:r>
              <a:rPr lang="en-US" altLang="zh-CN" sz="2400" dirty="0"/>
              <a:t>”</a:t>
            </a:r>
            <a:r>
              <a:rPr lang="zh-CN" altLang="en-US" sz="2400" dirty="0"/>
              <a:t>：决定放什么新信息到</a:t>
            </a:r>
            <a:r>
              <a:rPr lang="en-US" altLang="zh-CN" sz="2400" dirty="0"/>
              <a:t>“</a:t>
            </a:r>
            <a:r>
              <a:rPr lang="zh-CN" altLang="en-US" sz="2400" dirty="0"/>
              <a:t>细胞状态</a:t>
            </a:r>
            <a:r>
              <a:rPr lang="en-US" altLang="zh-CN" sz="2400" dirty="0"/>
              <a:t>”</a:t>
            </a:r>
            <a:r>
              <a:rPr lang="zh-CN" altLang="en-US" sz="2400" dirty="0"/>
              <a:t>中；</a:t>
            </a:r>
            <a:endParaRPr lang="zh-CN" altLang="en-US" sz="2050" dirty="0"/>
          </a:p>
          <a:p>
            <a:pPr lvl="1">
              <a:lnSpc>
                <a:spcPct val="150000"/>
              </a:lnSpc>
            </a:pPr>
            <a:r>
              <a:rPr lang="en-US" altLang="zh-CN" sz="2050" dirty="0" smtClean="0">
                <a:sym typeface="+mn-ea"/>
              </a:rPr>
              <a:t>It(</a:t>
            </a:r>
            <a:r>
              <a:rPr lang="zh-CN" altLang="en-US" sz="2050" dirty="0" smtClean="0">
                <a:sym typeface="+mn-ea"/>
              </a:rPr>
              <a:t>忽略因子，</a:t>
            </a:r>
            <a:r>
              <a:rPr lang="en-US" altLang="zh-CN" sz="2050" dirty="0" smtClean="0">
                <a:sym typeface="+mn-ea"/>
              </a:rPr>
              <a:t>ignore factor)Sigmoid</a:t>
            </a:r>
            <a:r>
              <a:rPr lang="zh-CN" altLang="en-US" sz="2050" dirty="0">
                <a:sym typeface="+mn-ea"/>
              </a:rPr>
              <a:t>层决定什么值需要更新；</a:t>
            </a:r>
            <a:endParaRPr lang="zh-CN" altLang="en-US" sz="2050" dirty="0"/>
          </a:p>
          <a:p>
            <a:pPr lvl="1">
              <a:lnSpc>
                <a:spcPct val="150000"/>
              </a:lnSpc>
            </a:pPr>
            <a:r>
              <a:rPr lang="en-US" altLang="zh-CN" sz="2050" dirty="0">
                <a:sym typeface="+mn-ea"/>
              </a:rPr>
              <a:t>Tanh</a:t>
            </a:r>
            <a:r>
              <a:rPr lang="zh-CN" altLang="en-US" sz="2050" dirty="0">
                <a:sym typeface="+mn-ea"/>
              </a:rPr>
              <a:t>层创建一个新</a:t>
            </a:r>
            <a:r>
              <a:rPr lang="zh-CN" altLang="en-US" sz="2050" dirty="0" smtClean="0">
                <a:sym typeface="+mn-ea"/>
              </a:rPr>
              <a:t>的信息向</a:t>
            </a:r>
            <a:r>
              <a:rPr lang="zh-CN" altLang="en-US" sz="2050" dirty="0">
                <a:sym typeface="+mn-ea"/>
              </a:rPr>
              <a:t>量</a:t>
            </a:r>
            <a:r>
              <a:rPr lang="en-US" altLang="zh-CN" sz="2050" dirty="0">
                <a:sym typeface="+mn-ea"/>
              </a:rPr>
              <a:t>C</a:t>
            </a:r>
            <a:r>
              <a:rPr lang="en-US" altLang="zh-CN" sz="2050" baseline="-25000" dirty="0">
                <a:sym typeface="+mn-ea"/>
              </a:rPr>
              <a:t>t</a:t>
            </a:r>
            <a:r>
              <a:rPr lang="zh-CN" altLang="en-US" sz="2050" dirty="0">
                <a:sym typeface="+mn-ea"/>
              </a:rPr>
              <a:t>；</a:t>
            </a:r>
            <a:endParaRPr lang="zh-CN" altLang="en-US" sz="2050" dirty="0"/>
          </a:p>
          <a:p>
            <a:pPr lvl="1"/>
            <a:r>
              <a:rPr lang="zh-CN" altLang="en-US" sz="2050" dirty="0" smtClean="0">
                <a:sym typeface="+mn-ea"/>
              </a:rPr>
              <a:t>最后：</a:t>
            </a:r>
            <a:r>
              <a:rPr lang="en-US" altLang="zh-CN" sz="2050" dirty="0" smtClean="0">
                <a:sym typeface="+mn-ea"/>
              </a:rPr>
              <a:t>It* C</a:t>
            </a:r>
            <a:r>
              <a:rPr lang="en-US" altLang="zh-CN" sz="2050" baseline="-25000" dirty="0" smtClean="0">
                <a:sym typeface="+mn-ea"/>
              </a:rPr>
              <a:t>t   </a:t>
            </a:r>
            <a:r>
              <a:rPr lang="zh-CN" altLang="en-US" sz="2050" baseline="-25000" dirty="0" smtClean="0">
                <a:sym typeface="+mn-ea"/>
              </a:rPr>
              <a:t>构成学习门</a:t>
            </a:r>
            <a:endParaRPr lang="zh-CN" altLang="en-US" sz="2055" dirty="0"/>
          </a:p>
        </p:txBody>
      </p:sp>
      <p:pic>
        <p:nvPicPr>
          <p:cNvPr id="2" name="图片 1" descr="LSTM3-focus-i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94155" y="3617595"/>
            <a:ext cx="9201785" cy="28422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递归神经网络变形之</a:t>
            </a:r>
            <a:r>
              <a:rPr lang="en-US" altLang="zh-CN" dirty="0"/>
              <a:t>LSTM-</a:t>
            </a:r>
            <a:r>
              <a:rPr lang="zh-CN" altLang="en-US" dirty="0">
                <a:solidFill>
                  <a:srgbClr val="FF0000"/>
                </a:solidFill>
              </a:rPr>
              <a:t>记忆门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>
          <a:xfrm>
            <a:off x="506095" y="1258570"/>
            <a:ext cx="11178540" cy="4686935"/>
          </a:xfrm>
          <a:ln w="127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经过第一个和第二个</a:t>
            </a:r>
            <a:r>
              <a:rPr lang="en-US" altLang="zh-CN" sz="2400" dirty="0"/>
              <a:t>“</a:t>
            </a:r>
            <a:r>
              <a:rPr lang="zh-CN" altLang="en-US" sz="2400" dirty="0"/>
              <a:t>门</a:t>
            </a:r>
            <a:r>
              <a:rPr lang="en-US" altLang="zh-CN" sz="2400" dirty="0"/>
              <a:t>”</a:t>
            </a:r>
            <a:r>
              <a:rPr lang="zh-CN" altLang="en-US" sz="2400" dirty="0"/>
              <a:t>后，可以确定传递信息的删除和增加，即可以进行</a:t>
            </a:r>
            <a:r>
              <a:rPr lang="en-US" altLang="zh-CN" sz="2400" dirty="0"/>
              <a:t>“</a:t>
            </a:r>
            <a:r>
              <a:rPr lang="zh-CN" altLang="en-US" sz="2400" dirty="0"/>
              <a:t>细胞状态</a:t>
            </a:r>
            <a:r>
              <a:rPr lang="en-US" altLang="zh-CN" sz="2400" dirty="0"/>
              <a:t>”</a:t>
            </a:r>
            <a:r>
              <a:rPr lang="zh-CN" altLang="en-US" sz="2400" dirty="0"/>
              <a:t>的更新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更新</a:t>
            </a:r>
            <a:r>
              <a:rPr lang="en-US" altLang="zh-CN" sz="2055" dirty="0"/>
              <a:t>C</a:t>
            </a:r>
            <a:r>
              <a:rPr lang="en-US" altLang="zh-CN" sz="2055" baseline="-25000" dirty="0"/>
              <a:t>t-1</a:t>
            </a:r>
            <a:r>
              <a:rPr lang="zh-CN" altLang="en-US" sz="2055" dirty="0"/>
              <a:t>为</a:t>
            </a:r>
            <a:r>
              <a:rPr lang="en-US" altLang="zh-CN" sz="2055" dirty="0"/>
              <a:t>C</a:t>
            </a:r>
            <a:r>
              <a:rPr lang="en-US" altLang="zh-CN" sz="2055" baseline="-25000" dirty="0"/>
              <a:t>t</a:t>
            </a:r>
            <a:r>
              <a:rPr lang="en-US" altLang="zh-CN" sz="2055" dirty="0"/>
              <a:t>;</a:t>
            </a:r>
            <a:endParaRPr lang="en-US" altLang="zh-CN" sz="2055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将旧状态与</a:t>
            </a:r>
            <a:r>
              <a:rPr lang="en-US" altLang="zh-CN" sz="2055" dirty="0"/>
              <a:t>f</a:t>
            </a:r>
            <a:r>
              <a:rPr lang="en-US" altLang="zh-CN" sz="2055" baseline="-25000" dirty="0"/>
              <a:t>t</a:t>
            </a:r>
            <a:r>
              <a:rPr lang="zh-CN" altLang="en-US" sz="2055" dirty="0"/>
              <a:t>相乘，丢失掉确定不要的信息；</a:t>
            </a:r>
            <a:endParaRPr lang="zh-CN" altLang="en-US" sz="2055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加上新的候选值</a:t>
            </a:r>
            <a:r>
              <a:rPr lang="en-US" altLang="zh-CN" sz="2055" dirty="0"/>
              <a:t>i</a:t>
            </a:r>
            <a:r>
              <a:rPr lang="en-US" altLang="zh-CN" sz="2055" baseline="-25000" dirty="0"/>
              <a:t>t</a:t>
            </a:r>
            <a:r>
              <a:rPr lang="en-US" altLang="zh-CN" sz="2055" dirty="0"/>
              <a:t>*C</a:t>
            </a:r>
            <a:r>
              <a:rPr lang="en-US" altLang="zh-CN" sz="2055" baseline="-25000" dirty="0"/>
              <a:t>t</a:t>
            </a:r>
            <a:r>
              <a:rPr lang="zh-CN" altLang="en-US" sz="2055" dirty="0"/>
              <a:t>得到最终更新后的</a:t>
            </a:r>
            <a:r>
              <a:rPr lang="en-US" altLang="zh-CN" sz="2055" dirty="0"/>
              <a:t>“</a:t>
            </a:r>
            <a:r>
              <a:rPr lang="zh-CN" altLang="en-US" sz="2055" dirty="0"/>
              <a:t>细胞状态</a:t>
            </a:r>
            <a:r>
              <a:rPr lang="en-US" altLang="zh-CN" sz="2055" dirty="0"/>
              <a:t>”</a:t>
            </a:r>
            <a:endParaRPr lang="en-US" altLang="zh-CN" sz="2055" dirty="0"/>
          </a:p>
        </p:txBody>
      </p:sp>
      <p:pic>
        <p:nvPicPr>
          <p:cNvPr id="4" name="图片 3" descr="LSTM3-focus-C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20875" y="4059555"/>
            <a:ext cx="8348345" cy="25787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递归神经网络变形之</a:t>
            </a:r>
            <a:r>
              <a:rPr lang="en-US" altLang="zh-CN" dirty="0" smtClean="0"/>
              <a:t>LSTM-</a:t>
            </a:r>
            <a:r>
              <a:rPr lang="zh-CN" altLang="en-US" dirty="0" smtClean="0"/>
              <a:t>使用门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>
          <a:xfrm>
            <a:off x="506095" y="1243330"/>
            <a:ext cx="11178540" cy="4686935"/>
          </a:xfrm>
          <a:ln w="127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第四个</a:t>
            </a:r>
            <a:r>
              <a:rPr lang="en-US" altLang="zh-CN" sz="2400" dirty="0"/>
              <a:t>“</a:t>
            </a:r>
            <a:r>
              <a:rPr lang="zh-CN" altLang="en-US" sz="2400" dirty="0"/>
              <a:t>门</a:t>
            </a:r>
            <a:r>
              <a:rPr lang="en-US" altLang="zh-CN" sz="2400" dirty="0"/>
              <a:t>”==&gt;</a:t>
            </a:r>
            <a:r>
              <a:rPr lang="zh-CN" altLang="en-US" sz="2400" dirty="0"/>
              <a:t>基于</a:t>
            </a:r>
            <a:r>
              <a:rPr lang="en-US" altLang="zh-CN" sz="2400" dirty="0"/>
              <a:t>“</a:t>
            </a:r>
            <a:r>
              <a:rPr lang="zh-CN" altLang="en-US" sz="2400" dirty="0"/>
              <a:t>细胞状态</a:t>
            </a:r>
            <a:r>
              <a:rPr lang="en-US" altLang="zh-CN" sz="2400" dirty="0"/>
              <a:t>”</a:t>
            </a:r>
            <a:r>
              <a:rPr lang="zh-CN" altLang="en-US" sz="2400" dirty="0"/>
              <a:t>得到输出；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首先运行一个</a:t>
            </a:r>
            <a:r>
              <a:rPr lang="en-US" altLang="zh-CN" sz="2055" dirty="0"/>
              <a:t>sigmoid</a:t>
            </a:r>
            <a:r>
              <a:rPr lang="zh-CN" altLang="en-US" sz="2055" dirty="0"/>
              <a:t>层来确定细胞状态的那个部分将输出</a:t>
            </a:r>
            <a:endParaRPr lang="zh-CN" altLang="en-US" sz="2055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使用</a:t>
            </a:r>
            <a:r>
              <a:rPr lang="en-US" altLang="zh-CN" sz="2055" dirty="0"/>
              <a:t>tanh</a:t>
            </a:r>
            <a:r>
              <a:rPr lang="zh-CN" altLang="en-US" sz="2055" dirty="0"/>
              <a:t>处理细胞状态得到一个</a:t>
            </a:r>
            <a:r>
              <a:rPr lang="en-US" altLang="zh-CN" sz="2055" dirty="0"/>
              <a:t>-1</a:t>
            </a:r>
            <a:r>
              <a:rPr lang="zh-CN" altLang="en-US" sz="2055" dirty="0"/>
              <a:t>到</a:t>
            </a:r>
            <a:r>
              <a:rPr lang="en-US" altLang="zh-CN" sz="2055" dirty="0"/>
              <a:t>1</a:t>
            </a:r>
            <a:r>
              <a:rPr lang="zh-CN" altLang="en-US" sz="2055" dirty="0"/>
              <a:t>之间的值，再将它和</a:t>
            </a:r>
            <a:r>
              <a:rPr lang="en-US" altLang="zh-CN" sz="2055" dirty="0"/>
              <a:t>sigmoid</a:t>
            </a:r>
            <a:r>
              <a:rPr lang="zh-CN" altLang="en-US" sz="2055" dirty="0"/>
              <a:t>门的输出相乘，输出程序确定输出的部分。</a:t>
            </a:r>
            <a:endParaRPr lang="zh-CN" altLang="en-US" sz="2055" dirty="0"/>
          </a:p>
        </p:txBody>
      </p:sp>
      <p:pic>
        <p:nvPicPr>
          <p:cNvPr id="4" name="图片 3" descr="LSTM3-focus-o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44930" y="3358515"/>
            <a:ext cx="9729470" cy="300545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3"/>
          </p:nvPr>
        </p:nvSpPr>
        <p:spPr>
          <a:xfrm>
            <a:off x="533400" y="965835"/>
            <a:ext cx="11178540" cy="5554345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>
                <a:sym typeface="+mn-ea"/>
              </a:rPr>
              <a:t>另外一种理解方式，图中方框我们称为记忆单元，其中实线箭头代表当前时刻的信息传递，虚线箭头表示上一时刻的信息传递。从结构图中我们看出，</a:t>
            </a:r>
            <a:r>
              <a:rPr lang="en-US" altLang="zh-CN" dirty="0">
                <a:sym typeface="+mn-ea"/>
              </a:rPr>
              <a:t>LSTM</a:t>
            </a:r>
            <a:r>
              <a:rPr lang="zh-CN" altLang="en-US" dirty="0">
                <a:sym typeface="+mn-ea"/>
              </a:rPr>
              <a:t>模型共增加</a:t>
            </a:r>
            <a:r>
              <a:rPr lang="zh-CN" altLang="en-US" dirty="0" smtClean="0">
                <a:sym typeface="+mn-ea"/>
              </a:rPr>
              <a:t>了四个</a:t>
            </a:r>
            <a:r>
              <a:rPr lang="zh-CN" altLang="en-US" dirty="0">
                <a:sym typeface="+mn-ea"/>
              </a:rPr>
              <a:t>门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忘记门、学习门、记忆门、使用门。</a:t>
            </a: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LSTM work</a:t>
            </a:r>
            <a:r>
              <a:rPr lang="zh-CN" altLang="en-US" b="1" dirty="0">
                <a:solidFill>
                  <a:schemeClr val="tx1"/>
                </a:solidFill>
              </a:rPr>
              <a:t>原因：</a:t>
            </a:r>
            <a:r>
              <a:rPr lang="zh-CN" altLang="en-US" dirty="0">
                <a:solidFill>
                  <a:schemeClr val="tx1"/>
                </a:solidFill>
              </a:rPr>
              <a:t>LSTM的隐层神经元不仅包含隐状态ht，还专门开辟了一个cell来保存过去的“记忆”ct，LSTM希望用ct来传递很久以前的信息，以达到长距离依赖的目的。所以LSTM隐层神经元的输入是上一时刻的隐状态ht−1和记忆ct−1，输出是当前时刻的隐状态ht和希望传递给下一个时刻的记忆ct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递归神经网络变形之</a:t>
            </a:r>
            <a:r>
              <a:rPr lang="en-US" altLang="zh-CN" dirty="0" smtClean="0"/>
              <a:t>LSTM-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递归神经网络变形之变种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>
          <a:xfrm>
            <a:off x="506095" y="981522"/>
            <a:ext cx="11178540" cy="4686935"/>
          </a:xfrm>
          <a:ln w="127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变种</a:t>
            </a:r>
            <a:r>
              <a:rPr lang="en-US" altLang="zh-CN" sz="2400" dirty="0"/>
              <a:t>1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增加</a:t>
            </a:r>
            <a:r>
              <a:rPr lang="en-US" altLang="zh-CN" sz="2055" dirty="0"/>
              <a:t>“peephole connections”</a:t>
            </a:r>
            <a:r>
              <a:rPr lang="zh-CN" altLang="en-US" sz="2055" dirty="0" smtClean="0"/>
              <a:t>层（</a:t>
            </a:r>
            <a:r>
              <a:rPr lang="zh-CN" altLang="en-US" sz="2055" dirty="0" smtClean="0">
                <a:solidFill>
                  <a:srgbClr val="FF0000"/>
                </a:solidFill>
              </a:rPr>
              <a:t>核心：为什么只有短时记忆可以决定门的控制，不合理，所以加入了长时记忆也参数门的开关控制！</a:t>
            </a:r>
            <a:r>
              <a:rPr lang="zh-CN" altLang="en-US" sz="2055" dirty="0" smtClean="0"/>
              <a:t>）</a:t>
            </a:r>
            <a:endParaRPr lang="zh-CN" altLang="en-US" sz="2055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让门层也接受细胞状态</a:t>
            </a:r>
            <a:r>
              <a:rPr lang="zh-CN" altLang="en-US" sz="2055" dirty="0" smtClean="0"/>
              <a:t>的输入</a:t>
            </a:r>
            <a:r>
              <a:rPr lang="en-US" altLang="zh-CN" sz="2055" dirty="0" smtClean="0"/>
              <a:t>(</a:t>
            </a:r>
            <a:r>
              <a:rPr lang="zh-CN" altLang="en-US" sz="2055" dirty="0" smtClean="0"/>
              <a:t>问题</a:t>
            </a:r>
            <a:r>
              <a:rPr lang="en-US" altLang="zh-CN" sz="2055" dirty="0" smtClean="0"/>
              <a:t>)</a:t>
            </a:r>
            <a:endParaRPr lang="zh-CN" altLang="en-US" sz="2055" dirty="0"/>
          </a:p>
        </p:txBody>
      </p:sp>
      <p:pic>
        <p:nvPicPr>
          <p:cNvPr id="2" name="图片 1" descr="LSTM3-var-peepholes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29995" y="3153410"/>
            <a:ext cx="9729470" cy="3005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605155" y="1461135"/>
            <a:ext cx="9692005" cy="427926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zh-CN" altLang="en-US" sz="2400" dirty="0"/>
              <a:t>一、递归神经网络</a:t>
            </a:r>
            <a:r>
              <a:rPr lang="en-US" altLang="zh-CN" sz="2400" dirty="0"/>
              <a:t>(Vanilla  RNN)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zh-CN" altLang="en-US" sz="2400" dirty="0"/>
              <a:t>二、</a:t>
            </a:r>
            <a:r>
              <a:rPr lang="en-US" altLang="zh-CN" sz="2400" dirty="0"/>
              <a:t>RNN</a:t>
            </a:r>
            <a:r>
              <a:rPr lang="zh-CN" altLang="en-US" sz="2400" dirty="0"/>
              <a:t>反向传播</a:t>
            </a:r>
            <a:endParaRPr lang="zh-CN" altLang="en-US" sz="2055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zh-CN" altLang="en-US" sz="2400" dirty="0"/>
              <a:t>三、</a:t>
            </a:r>
            <a:r>
              <a:rPr lang="en-US" altLang="zh-CN" sz="2400" dirty="0"/>
              <a:t>Word2vec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zh-CN" altLang="en-US" sz="2400" dirty="0"/>
              <a:t>四、双向</a:t>
            </a:r>
            <a:r>
              <a:rPr lang="en-US" altLang="zh-CN" sz="2400" dirty="0"/>
              <a:t>RNN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五、</a:t>
            </a:r>
            <a:r>
              <a:rPr lang="en-US" altLang="zh-CN" sz="2400" dirty="0"/>
              <a:t>LSTM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zh-CN" altLang="en-US" sz="2400" dirty="0"/>
              <a:t>六、</a:t>
            </a:r>
            <a:r>
              <a:rPr lang="en-US" altLang="zh-CN" sz="2400" dirty="0"/>
              <a:t>RNN</a:t>
            </a:r>
            <a:r>
              <a:rPr lang="zh-CN" altLang="en-US" sz="2400" dirty="0"/>
              <a:t>超参数</a:t>
            </a:r>
            <a:endParaRPr lang="zh-CN" altLang="en-US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递归神经网络变形之变种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>
          <a:xfrm>
            <a:off x="506095" y="1243330"/>
            <a:ext cx="11178540" cy="4686935"/>
          </a:xfrm>
          <a:ln w="127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变种</a:t>
            </a:r>
            <a:r>
              <a:rPr lang="en-US" altLang="zh-CN" sz="2400" dirty="0"/>
              <a:t>2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通过耦合忘记门和更</a:t>
            </a:r>
            <a:r>
              <a:rPr lang="zh-CN" altLang="en-US" sz="2055" dirty="0" smtClean="0"/>
              <a:t>新学习门</a:t>
            </a:r>
            <a:r>
              <a:rPr lang="en-US" altLang="zh-CN" sz="2055" dirty="0"/>
              <a:t>(</a:t>
            </a:r>
            <a:r>
              <a:rPr lang="zh-CN" altLang="en-US" sz="2055" dirty="0"/>
              <a:t>第一个和第二个门</a:t>
            </a:r>
            <a:r>
              <a:rPr lang="en-US" altLang="zh-CN" sz="2055" dirty="0"/>
              <a:t>)</a:t>
            </a:r>
            <a:r>
              <a:rPr lang="zh-CN" altLang="en-US" sz="2055" dirty="0"/>
              <a:t>；也就是不再单独的考虑忘记什么、增加什么信息，而是一起进行考虑。</a:t>
            </a:r>
            <a:endParaRPr lang="zh-CN" altLang="en-US" sz="2055" dirty="0"/>
          </a:p>
        </p:txBody>
      </p:sp>
      <p:pic>
        <p:nvPicPr>
          <p:cNvPr id="4" name="图片 3" descr="LSTM3-var-tied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06805" y="3084195"/>
            <a:ext cx="9976485" cy="30816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3"/>
          </p:nvPr>
        </p:nvSpPr>
        <p:spPr>
          <a:xfrm>
            <a:off x="0" y="1269554"/>
            <a:ext cx="11178540" cy="4686935"/>
          </a:xfrm>
          <a:ln w="12700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Gated Recurrent Unit(GRU)</a:t>
            </a:r>
            <a:r>
              <a:rPr lang="zh-CN" altLang="en-US" sz="2400" dirty="0"/>
              <a:t>，</a:t>
            </a:r>
            <a:r>
              <a:rPr lang="en-US" altLang="zh-CN" sz="2400" dirty="0"/>
              <a:t>2014</a:t>
            </a:r>
            <a:r>
              <a:rPr lang="zh-CN" altLang="en-US" sz="2400" dirty="0"/>
              <a:t>年提出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将忘记门</a:t>
            </a:r>
            <a:r>
              <a:rPr lang="zh-CN" altLang="en-US" sz="2055" dirty="0" smtClean="0"/>
              <a:t>和输入</a:t>
            </a:r>
            <a:r>
              <a:rPr lang="en-US" altLang="zh-CN" sz="2055" dirty="0" smtClean="0"/>
              <a:t>(</a:t>
            </a:r>
            <a:r>
              <a:rPr lang="zh-CN" altLang="en-US" sz="2055" dirty="0" smtClean="0"/>
              <a:t>问题</a:t>
            </a:r>
            <a:r>
              <a:rPr lang="en-US" altLang="zh-CN" sz="2055" dirty="0" smtClean="0"/>
              <a:t>)</a:t>
            </a:r>
            <a:r>
              <a:rPr lang="zh-CN" altLang="en-US" sz="2055" dirty="0" smtClean="0"/>
              <a:t>门</a:t>
            </a:r>
            <a:r>
              <a:rPr lang="zh-CN" altLang="en-US" sz="2055" dirty="0"/>
              <a:t>合并成为一个单一的更新门</a:t>
            </a:r>
            <a:endParaRPr lang="zh-CN" altLang="en-US" sz="2055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同时合并了数据单元状态和隐藏状态</a:t>
            </a:r>
            <a:endParaRPr lang="zh-CN" altLang="en-US" sz="2055" dirty="0"/>
          </a:p>
          <a:p>
            <a:pPr lvl="1">
              <a:lnSpc>
                <a:spcPct val="150000"/>
              </a:lnSpc>
            </a:pPr>
            <a:r>
              <a:rPr lang="zh-CN" altLang="en-US" sz="2055" dirty="0"/>
              <a:t>结构比</a:t>
            </a:r>
            <a:r>
              <a:rPr lang="en-US" altLang="zh-CN" sz="2055" dirty="0"/>
              <a:t>LSTM</a:t>
            </a:r>
            <a:r>
              <a:rPr lang="zh-CN" altLang="en-US" sz="2055" dirty="0"/>
              <a:t>的结构更加简单</a:t>
            </a:r>
            <a:endParaRPr lang="zh-CN" altLang="en-US" sz="2055" dirty="0"/>
          </a:p>
        </p:txBody>
      </p:sp>
      <p:pic>
        <p:nvPicPr>
          <p:cNvPr id="6" name="图片 5" descr="LSTM3-var-GRU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06574" y="4077866"/>
            <a:ext cx="8348345" cy="2578735"/>
          </a:xfrm>
          <a:prstGeom prst="rect">
            <a:avLst/>
          </a:prstGeom>
        </p:spPr>
      </p:pic>
      <p:pic>
        <p:nvPicPr>
          <p:cNvPr id="198657" name="Picture 1" descr="C:\Users\Administrator\AppData\Roaming\Tencent\Users\15531936\QQ\WinTemp\RichOle\YB]NDAX35J{R4]K]7@CU{L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65620" y="1475740"/>
            <a:ext cx="5197475" cy="2331085"/>
          </a:xfrm>
          <a:prstGeom prst="rect">
            <a:avLst/>
          </a:prstGeom>
          <a:noFill/>
        </p:spPr>
      </p:pic>
      <p:sp>
        <p:nvSpPr>
          <p:cNvPr id="7" name="标题 2"/>
          <p:cNvSpPr txBox="1"/>
          <p:nvPr/>
        </p:nvSpPr>
        <p:spPr>
          <a:xfrm>
            <a:off x="1630710" y="261442"/>
            <a:ext cx="8229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递归神经网络变形之变种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1702718" y="261442"/>
            <a:ext cx="8229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RNN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调参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学习率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副标题 2"/>
          <p:cNvSpPr txBox="1"/>
          <p:nvPr/>
        </p:nvSpPr>
        <p:spPr>
          <a:xfrm>
            <a:off x="1126654" y="1341562"/>
            <a:ext cx="9361040" cy="4030145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base"/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假设你在训练一个模型。如果训练过程的输出如下所示，你将如何调整学习率来提高训练性能？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Epoch 1, Batch 1, Training Error: 8.4181 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Epoch 1, Batch 2, Training Error: 8.4177 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Epoch 1, Batch 3, Training Error: 8.4177 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Epoch 1, Batch 4, Training Error: 8.4173 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Epoch 1, Batch 5, Training Error: 8.4169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：假设你在训练一个模型。如果训练过程的输出如下所示，你将如何调整学习率来提高训练性能？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Epoch 1, Batch 1, Training Error: 8.71 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Epoch 1, Batch 2, Training Error: 3.25 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Epoch 1, Batch 3, Training Error: 4.93 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Epoch 1, Batch 4, Training Error: 3.30 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Epoch 1, Batch 5, Training Error: 4.82</a:t>
            </a: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1702718" y="261442"/>
            <a:ext cx="8229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RNN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调参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lang="en-US" altLang="zh-CN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minibatch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1342678" y="1917626"/>
            <a:ext cx="8736870" cy="4030145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base"/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Minibatch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=2  4   8  16  32 64  128  256  512   1024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越大计算的越快，但也占用更多的计算资源和内存。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同时越大，会导致模型精度下降。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常见问题：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OOM  out of memory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（内存溢出）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---&gt;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所以：在时间允许情况下：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32  64   128  256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都建议尝试下。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1702718" y="261442"/>
            <a:ext cx="8229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RNN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调参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lang="en-US" altLang="zh-CN" sz="28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epochs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838622" y="1917626"/>
            <a:ext cx="10225136" cy="4030145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base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训练迭代次数是一个超参数，我们可以使用一种叫做“早期停止的技术自动优化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SessionRunHook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hlinkClick r:id="rId1"/>
            </a:endParaRPr>
          </a:p>
          <a:p>
            <a:pPr fontAlgn="base"/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StopAtStepHook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：用于在特定步数之后要求停止训练的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Monitor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https://tensorflow.google.cn/versions/r1.4/api_docs/python/tf/train/StopAtStepHook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NanTensorHook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：监控损失并在遇到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损失时停止训练的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Monitor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https://tensorflow.google.cn/versions/r1.4/api_docs/python/tf/train/SessionRunHook</a:t>
            </a: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</a:t>
            </a:r>
            <a:r>
              <a:rPr lang="zh-CN" altLang="en-US" dirty="0" smtClean="0"/>
              <a:t>超参数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05083" y="1034275"/>
          <a:ext cx="10158679" cy="497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790"/>
                <a:gridCol w="4606516"/>
                <a:gridCol w="2943373"/>
              </a:tblGrid>
              <a:tr h="3865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建议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</a:tr>
              <a:tr h="702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Epoch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Loss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连续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3-5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epoch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没有下降，使用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early stopping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或者保存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best</a:t>
                      </a:r>
                      <a:r>
                        <a:rPr lang="en-US" altLang="zh-CN" sz="18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model</a:t>
                      </a:r>
                      <a:r>
                        <a:rPr lang="zh-CN" altLang="en-US" sz="18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</a:tr>
              <a:tr h="702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Batch</a:t>
                      </a:r>
                      <a:r>
                        <a:rPr lang="en-US" altLang="zh-CN" sz="18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size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你的内存限制，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起步，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128 256  512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都不错。但并非越大越好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</a:tr>
              <a:tr h="702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RNN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隐藏层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nodes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越大越好，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256 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越大就越容易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overfitting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，花销也越大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</a:tr>
              <a:tr h="4914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RNN layers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层数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2-3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层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不同，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卷积层是越深越好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</a:tr>
              <a:tr h="702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Sequence length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应该和生成的句子相匹配，例如整体句子平均长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，则 </a:t>
                      </a:r>
                      <a:r>
                        <a:rPr lang="en-US" altLang="zh-CN" sz="18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seq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length=20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</a:tr>
              <a:tr h="7254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Embedding</a:t>
                      </a:r>
                      <a:r>
                        <a:rPr lang="en-US" altLang="zh-CN" sz="18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dims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200—500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之间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20204"/>
                        </a:rPr>
                        <a:t>在词嵌入维度较小的时候，词汇容易被映射到相近的区域，互相之间缺乏有效区分，进而降低翻译质量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04" marR="121904" marT="60974" marB="60974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2710830" y="2709714"/>
            <a:ext cx="6048672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</a:pP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Seq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2Seq--Attention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 txBox="1"/>
          <p:nvPr/>
        </p:nvSpPr>
        <p:spPr>
          <a:xfrm>
            <a:off x="1837591" y="78522"/>
            <a:ext cx="8229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Seq2Seq</a:t>
            </a:r>
            <a:r>
              <a:rPr kumimoji="0" lang="zh-CN" altLang="en-US" sz="2800" b="1" i="0" kern="1200" cap="none" spc="0" normalizeH="0" baseline="0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的问题</a:t>
            </a:r>
            <a:endParaRPr kumimoji="0" lang="zh-CN" altLang="en-US" sz="2800" b="1" i="0" kern="1200" cap="none" spc="0" normalizeH="0" baseline="0" noProof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492125" y="941705"/>
          <a:ext cx="11277600" cy="5429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920"/>
                <a:gridCol w="641350"/>
                <a:gridCol w="641985"/>
                <a:gridCol w="641350"/>
                <a:gridCol w="641985"/>
                <a:gridCol w="641350"/>
                <a:gridCol w="641985"/>
                <a:gridCol w="641350"/>
                <a:gridCol w="641985"/>
                <a:gridCol w="641350"/>
                <a:gridCol w="641985"/>
                <a:gridCol w="641350"/>
                <a:gridCol w="641985"/>
                <a:gridCol w="641350"/>
                <a:gridCol w="641985"/>
                <a:gridCol w="641350"/>
                <a:gridCol w="641985"/>
              </a:tblGrid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健康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比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财富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更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重要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因为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财富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不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能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健康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那样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给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人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以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幸福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health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is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above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wealth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for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this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u="sng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can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not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give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so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much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happines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as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that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30997" y="1619885"/>
            <a:ext cx="68580" cy="685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截图_2019052723104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1545" y="827405"/>
            <a:ext cx="10375900" cy="5685790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1666141" y="74712"/>
            <a:ext cx="8229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Attention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概要</a:t>
            </a:r>
            <a:endPara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6200000">
            <a:off x="2977515" y="-295910"/>
            <a:ext cx="5980430" cy="7974330"/>
          </a:xfrm>
          <a:prstGeom prst="rect">
            <a:avLst/>
          </a:prstGeom>
        </p:spPr>
      </p:pic>
      <p:sp>
        <p:nvSpPr>
          <p:cNvPr id="3" name="标题 2"/>
          <p:cNvSpPr txBox="1"/>
          <p:nvPr/>
        </p:nvSpPr>
        <p:spPr>
          <a:xfrm>
            <a:off x="1666141" y="74712"/>
            <a:ext cx="8229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乘法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Attention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图解</a:t>
            </a:r>
            <a:endPara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33400" y="1403985"/>
            <a:ext cx="11178540" cy="4861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为什么有</a:t>
            </a:r>
            <a:r>
              <a:rPr lang="en-US" altLang="zh-CN" sz="2400" dirty="0"/>
              <a:t>BP</a:t>
            </a:r>
            <a:r>
              <a:rPr lang="zh-CN" altLang="en-US" sz="2400" dirty="0"/>
              <a:t>神经网络、</a:t>
            </a:r>
            <a:r>
              <a:rPr lang="en-US" altLang="zh-CN" sz="2400" dirty="0"/>
              <a:t>CNN</a:t>
            </a:r>
            <a:r>
              <a:rPr lang="zh-CN" altLang="en-US" sz="2400" dirty="0"/>
              <a:t>，还需要</a:t>
            </a:r>
            <a:r>
              <a:rPr lang="en-US" altLang="zh-CN" sz="2400" dirty="0"/>
              <a:t>RNN?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055" dirty="0"/>
              <a:t>BP</a:t>
            </a:r>
            <a:r>
              <a:rPr lang="zh-CN" altLang="en-US" sz="2055" dirty="0"/>
              <a:t>神经网络和</a:t>
            </a:r>
            <a:r>
              <a:rPr lang="en-US" altLang="zh-CN" sz="2055" dirty="0"/>
              <a:t>CNN</a:t>
            </a:r>
            <a:r>
              <a:rPr lang="zh-CN" altLang="en-US" sz="2055" dirty="0" smtClean="0"/>
              <a:t>的输入</a:t>
            </a:r>
            <a:r>
              <a:rPr lang="en-US" altLang="zh-CN" sz="2055" dirty="0" smtClean="0"/>
              <a:t>(</a:t>
            </a:r>
            <a:r>
              <a:rPr lang="zh-CN" altLang="en-US" sz="2055" dirty="0" smtClean="0"/>
              <a:t>问题</a:t>
            </a:r>
            <a:r>
              <a:rPr lang="en-US" altLang="zh-CN" sz="2055" dirty="0" smtClean="0"/>
              <a:t>)</a:t>
            </a:r>
            <a:r>
              <a:rPr lang="zh-CN" altLang="en-US" sz="2055" dirty="0" smtClean="0"/>
              <a:t>输</a:t>
            </a:r>
            <a:r>
              <a:rPr lang="zh-CN" altLang="en-US" sz="2055" dirty="0"/>
              <a:t>出都是互相独立的；但是实际应用中有些场景输出内容和之前的内容是有关联的。</a:t>
            </a:r>
            <a:endParaRPr lang="zh-CN" altLang="en-US" sz="2055" dirty="0"/>
          </a:p>
          <a:p>
            <a:pPr lvl="1">
              <a:lnSpc>
                <a:spcPct val="150000"/>
              </a:lnSpc>
            </a:pPr>
            <a:r>
              <a:rPr lang="en-US" altLang="zh-CN" sz="2055" dirty="0"/>
              <a:t>RNN</a:t>
            </a:r>
            <a:r>
              <a:rPr lang="zh-CN" altLang="en-US" sz="2055" dirty="0"/>
              <a:t>引入</a:t>
            </a:r>
            <a:r>
              <a:rPr lang="en-US" altLang="zh-CN" sz="2055" dirty="0"/>
              <a:t>“</a:t>
            </a:r>
            <a:r>
              <a:rPr lang="zh-CN" altLang="en-US" sz="2055" dirty="0"/>
              <a:t>记忆</a:t>
            </a:r>
            <a:r>
              <a:rPr lang="en-US" altLang="zh-CN" sz="2055" dirty="0"/>
              <a:t>”</a:t>
            </a:r>
            <a:r>
              <a:rPr lang="zh-CN" altLang="en-US" sz="2055" dirty="0"/>
              <a:t>的概念；递归指其每一个元素都执行相同的任务，但是输出依赖</a:t>
            </a:r>
            <a:r>
              <a:rPr lang="zh-CN" altLang="en-US" sz="2055" dirty="0" smtClean="0"/>
              <a:t>于输入</a:t>
            </a:r>
            <a:r>
              <a:rPr lang="en-US" altLang="zh-CN" sz="2055" dirty="0" smtClean="0"/>
              <a:t>(</a:t>
            </a:r>
            <a:r>
              <a:rPr lang="zh-CN" altLang="en-US" sz="2055" dirty="0" smtClean="0"/>
              <a:t>问题</a:t>
            </a:r>
            <a:r>
              <a:rPr lang="en-US" altLang="zh-CN" sz="2055" dirty="0" smtClean="0"/>
              <a:t>)</a:t>
            </a:r>
            <a:r>
              <a:rPr lang="zh-CN" altLang="en-US" sz="2055" dirty="0" smtClean="0"/>
              <a:t>和</a:t>
            </a:r>
            <a:r>
              <a:rPr lang="en-US" altLang="zh-CN" sz="2055" dirty="0"/>
              <a:t>“</a:t>
            </a:r>
            <a:r>
              <a:rPr lang="zh-CN" altLang="en-US" sz="2055" dirty="0"/>
              <a:t>记忆</a:t>
            </a:r>
            <a:r>
              <a:rPr lang="en-US" altLang="zh-CN" sz="2055" dirty="0"/>
              <a:t>”</a:t>
            </a:r>
            <a:r>
              <a:rPr lang="zh-CN" altLang="en-US" sz="2055" dirty="0"/>
              <a:t>。</a:t>
            </a:r>
            <a:endParaRPr lang="zh-CN" altLang="en-US" sz="2055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58702" y="405458"/>
            <a:ext cx="8229600" cy="752475"/>
          </a:xfrm>
        </p:spPr>
        <p:txBody>
          <a:bodyPr>
            <a:noAutofit/>
          </a:bodyPr>
          <a:lstStyle/>
          <a:p>
            <a:r>
              <a:rPr lang="zh-CN" altLang="en-US" dirty="0"/>
              <a:t>什么是递归神经网络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5495" y="360680"/>
            <a:ext cx="10457815" cy="640778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95705" y="323850"/>
            <a:ext cx="9743440" cy="63220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566814" y="2061642"/>
            <a:ext cx="7488832" cy="2808312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-97480" y="1125537"/>
            <a:ext cx="6480718" cy="2281541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55"/>
          <p:cNvSpPr txBox="1">
            <a:spLocks noChangeArrowheads="1"/>
          </p:cNvSpPr>
          <p:nvPr/>
        </p:nvSpPr>
        <p:spPr bwMode="auto">
          <a:xfrm>
            <a:off x="2737620" y="2997111"/>
            <a:ext cx="7291360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en-US" altLang="zh-CN" sz="6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 YOU</a:t>
            </a:r>
            <a:endParaRPr lang="zh-CN" altLang="en-US" sz="6000" spc="3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4575843" y="4049833"/>
            <a:ext cx="3038737" cy="3694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上海育创网络科技有限公司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1469" y="2196834"/>
            <a:ext cx="2455467" cy="829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50590" y="1125538"/>
            <a:ext cx="11178540" cy="4861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400" dirty="0"/>
              <a:t>          我们已经学习了前馈网络的两种结构</a:t>
            </a:r>
            <a:r>
              <a:rPr lang="en-US" altLang="zh-CN" sz="2400" dirty="0"/>
              <a:t>——</a:t>
            </a:r>
            <a:r>
              <a:rPr lang="en-US" altLang="zh-CN" sz="2400" dirty="0" err="1"/>
              <a:t>bp</a:t>
            </a:r>
            <a:r>
              <a:rPr lang="zh-CN" altLang="en-US" sz="2400" dirty="0"/>
              <a:t>神经网络和卷积神经网络，这两种结构有一个特点，就是假</a:t>
            </a:r>
            <a:r>
              <a:rPr lang="zh-CN" altLang="en-US" sz="2400" dirty="0" smtClean="0"/>
              <a:t>设输入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是</a:t>
            </a:r>
            <a:r>
              <a:rPr lang="zh-CN" altLang="en-US" sz="2400" dirty="0"/>
              <a:t>一个独立的没有上下文联系的单位，比</a:t>
            </a:r>
            <a:r>
              <a:rPr lang="zh-CN" altLang="en-US" sz="2400" dirty="0" smtClean="0"/>
              <a:t>如输入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是</a:t>
            </a:r>
            <a:r>
              <a:rPr lang="zh-CN" altLang="en-US" sz="2400" dirty="0"/>
              <a:t>一张图片，网络识别是狗还是猫。但是对于一些有明显的上下文特征的序列</a:t>
            </a:r>
            <a:r>
              <a:rPr lang="zh-CN" altLang="en-US" sz="2400" dirty="0" smtClean="0"/>
              <a:t>化输入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比如预测视频中下一帧的播放内容，那么很明显这样的输出必须依赖以前</a:t>
            </a:r>
            <a:r>
              <a:rPr lang="zh-CN" altLang="en-US" sz="2400" dirty="0" smtClean="0"/>
              <a:t>的输入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问题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 </a:t>
            </a:r>
            <a:r>
              <a:rPr lang="zh-CN" altLang="en-US" sz="2400" dirty="0"/>
              <a:t>也就是说网络必须拥有一定的”记忆能力”。为了赋予网络这样的记忆力，一种特殊结构的神经网络</a:t>
            </a:r>
            <a:r>
              <a:rPr lang="en-US" altLang="zh-CN" sz="2400" dirty="0"/>
              <a:t>——</a:t>
            </a:r>
            <a:r>
              <a:rPr lang="zh-CN" altLang="en-US" sz="2400" dirty="0"/>
              <a:t>递归神经网络</a:t>
            </a:r>
            <a:r>
              <a:rPr lang="en-US" altLang="zh-CN" sz="2400" dirty="0"/>
              <a:t>(Recurrent Neural Network)</a:t>
            </a:r>
            <a:r>
              <a:rPr lang="zh-CN" altLang="en-US" sz="2400" dirty="0"/>
              <a:t>便应运而生了。</a:t>
            </a:r>
            <a:endParaRPr lang="zh-CN" altLang="en-US" sz="2400" dirty="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什么是递归神经网络</a:t>
            </a:r>
            <a:br>
              <a:rPr lang="en-US" altLang="zh-CN" sz="2055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220210" y="673100"/>
            <a:ext cx="5887085" cy="3202305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533400" y="1403985"/>
            <a:ext cx="11178540" cy="4861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自然语言处理</a:t>
            </a:r>
            <a:r>
              <a:rPr lang="en-US" altLang="zh-CN" sz="2400" dirty="0">
                <a:sym typeface="+mn-ea"/>
              </a:rPr>
              <a:t>(NLP)</a:t>
            </a:r>
            <a:endParaRPr lang="en-US" altLang="zh-CN" sz="24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55" dirty="0">
                <a:sym typeface="+mn-ea"/>
              </a:rPr>
              <a:t>语言模型与文本生成</a:t>
            </a:r>
            <a:endParaRPr lang="zh-CN" altLang="en-US" sz="2055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机器翻译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语音识别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图像描述生成</a:t>
            </a:r>
            <a:endParaRPr lang="en-US" altLang="zh-CN" sz="2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文本相似度计算等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  <a:r>
              <a:rPr lang="en-US" altLang="zh-CN" dirty="0"/>
              <a:t>RNN-</a:t>
            </a:r>
            <a:r>
              <a:rPr lang="zh-CN" altLang="en-US" dirty="0"/>
              <a:t>应用场景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0785" y="3771900"/>
            <a:ext cx="2599690" cy="276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6525" y="3237230"/>
            <a:ext cx="3285490" cy="33045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6_Office 主题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7_Office 主题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5_Office 主题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8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Office 主题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Office 主题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_Office 主题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6966</Words>
  <Application>WPS 演示</Application>
  <PresentationFormat>自定义</PresentationFormat>
  <Paragraphs>473</Paragraphs>
  <Slides>72</Slides>
  <Notes>85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15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72</vt:i4>
      </vt:variant>
    </vt:vector>
  </HeadingPairs>
  <TitlesOfParts>
    <vt:vector size="98" baseType="lpstr">
      <vt:lpstr>Arial</vt:lpstr>
      <vt:lpstr>宋体</vt:lpstr>
      <vt:lpstr>Wingdings</vt:lpstr>
      <vt:lpstr>黑体</vt:lpstr>
      <vt:lpstr>微软雅黑</vt:lpstr>
      <vt:lpstr>Calibri</vt:lpstr>
      <vt:lpstr>Arial Unicode MS</vt:lpstr>
      <vt:lpstr>华文行楷</vt:lpstr>
      <vt:lpstr>Arial Unicode MS</vt:lpstr>
      <vt:lpstr>Calibri Light</vt:lpstr>
      <vt:lpstr>Arial</vt:lpstr>
      <vt:lpstr>Office 主题</vt:lpstr>
      <vt:lpstr>1_Office 主题</vt:lpstr>
      <vt:lpstr>3_Office 主题</vt:lpstr>
      <vt:lpstr>2_Office 主题</vt:lpstr>
      <vt:lpstr>5_Office 主题</vt:lpstr>
      <vt:lpstr>6_Office 主题</vt:lpstr>
      <vt:lpstr>7_Office 主题</vt:lpstr>
      <vt:lpstr>10_Office 主题</vt:lpstr>
      <vt:lpstr>12_Office 主题</vt:lpstr>
      <vt:lpstr>16_Office 主题</vt:lpstr>
      <vt:lpstr>17_Office 主题</vt:lpstr>
      <vt:lpstr>15_Office 主题</vt:lpstr>
      <vt:lpstr>18_Office 主题</vt:lpstr>
      <vt:lpstr>19_Office 主题</vt:lpstr>
      <vt:lpstr>4_Office 主题</vt:lpstr>
      <vt:lpstr>法律声明</vt:lpstr>
      <vt:lpstr>PowerPoint 演示文稿</vt:lpstr>
      <vt:lpstr>课程要求</vt:lpstr>
      <vt:lpstr>严格是大爱</vt:lpstr>
      <vt:lpstr>寄语</vt:lpstr>
      <vt:lpstr>课程内容</vt:lpstr>
      <vt:lpstr>什么是递归神经网络 </vt:lpstr>
      <vt:lpstr>什么是递归神经网络 </vt:lpstr>
      <vt:lpstr>递归神经网络RNN-应用场景</vt:lpstr>
      <vt:lpstr>神经网络之结构</vt:lpstr>
      <vt:lpstr>递归神经网络RNN-结构</vt:lpstr>
      <vt:lpstr>递归神经网络RNN-结构</vt:lpstr>
      <vt:lpstr>循环神经网络RNN-结构</vt:lpstr>
      <vt:lpstr>循环神经网络RNN-结构</vt:lpstr>
      <vt:lpstr>递归神经网络RNN正向传播阶段</vt:lpstr>
      <vt:lpstr>RNN展开模型</vt:lpstr>
      <vt:lpstr>举例-RNN是如何工作的？</vt:lpstr>
      <vt:lpstr>RNN</vt:lpstr>
      <vt:lpstr>递归神经网络RNN正向传播阶段</vt:lpstr>
      <vt:lpstr>RNN-反向传播</vt:lpstr>
      <vt:lpstr>回顾普通反向传播-练习</vt:lpstr>
      <vt:lpstr>基于时间的反向传播-明确我们公式定义</vt:lpstr>
      <vt:lpstr>求：Ws Wx的反向传播</vt:lpstr>
      <vt:lpstr>练习1</vt:lpstr>
      <vt:lpstr>练习2</vt:lpstr>
      <vt:lpstr>练习3</vt:lpstr>
      <vt:lpstr>练习3答案  共3条通路</vt:lpstr>
      <vt:lpstr>Vanilla-RNN问题</vt:lpstr>
      <vt:lpstr>Vanilla-RNN问题</vt:lpstr>
      <vt:lpstr>Vanilla-RNN问题</vt:lpstr>
      <vt:lpstr>Vanilla-RNN问题</vt:lpstr>
      <vt:lpstr>Vanilla-RNN问题</vt:lpstr>
      <vt:lpstr>Vanilla-RNN问题</vt:lpstr>
      <vt:lpstr>递归神经网络RNN反向传播阶段</vt:lpstr>
      <vt:lpstr>递归神经网络RNN反向传播阶段</vt:lpstr>
      <vt:lpstr>PowerPoint 演示文稿</vt:lpstr>
      <vt:lpstr>word2vec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循环神经网络RNN-Bidirectional RNN</vt:lpstr>
      <vt:lpstr>循环神经网络RNN-Bidirectional RNN</vt:lpstr>
      <vt:lpstr>循环神经网络-Bidirectional RNN</vt:lpstr>
      <vt:lpstr>循环神经网络RNN-Bidirectional RNN</vt:lpstr>
      <vt:lpstr>循环神经网络RNN-Deep(Bidirectional) RNN</vt:lpstr>
      <vt:lpstr>LSTM-长短时记忆</vt:lpstr>
      <vt:lpstr>递归神经网络变形之LSTM</vt:lpstr>
      <vt:lpstr>递归神经网络变形之LSTM</vt:lpstr>
      <vt:lpstr>递归神经网络变形之LSTM</vt:lpstr>
      <vt:lpstr>递归神经网络变形之LSTM</vt:lpstr>
      <vt:lpstr>递归神经网络变形之LSTM-学习门</vt:lpstr>
      <vt:lpstr>递归神经网络变形之LSTM-记忆门</vt:lpstr>
      <vt:lpstr>递归神经网络变形之LSTM-使用门</vt:lpstr>
      <vt:lpstr>递归神经网络变形之LSTM-总结</vt:lpstr>
      <vt:lpstr>递归神经网络变形之变种</vt:lpstr>
      <vt:lpstr>递归神经网络变形之变种</vt:lpstr>
      <vt:lpstr>PowerPoint 演示文稿</vt:lpstr>
      <vt:lpstr>PowerPoint 演示文稿</vt:lpstr>
      <vt:lpstr>PowerPoint 演示文稿</vt:lpstr>
      <vt:lpstr>PowerPoint 演示文稿</vt:lpstr>
      <vt:lpstr>RNN超参数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ibf</cp:lastModifiedBy>
  <cp:revision>830</cp:revision>
  <dcterms:created xsi:type="dcterms:W3CDTF">2015-04-21T08:21:00Z</dcterms:created>
  <dcterms:modified xsi:type="dcterms:W3CDTF">2019-12-28T08:58:51Z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